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976" r:id="rId2"/>
    <p:sldId id="992" r:id="rId3"/>
    <p:sldId id="994" r:id="rId4"/>
    <p:sldId id="1036" r:id="rId5"/>
    <p:sldId id="1028" r:id="rId6"/>
    <p:sldId id="1035" r:id="rId7"/>
    <p:sldId id="103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GNAT" id="{A0C925E1-D312-F541-8895-08C9B28041B5}">
          <p14:sldIdLst>
            <p14:sldId id="976"/>
            <p14:sldId id="992"/>
            <p14:sldId id="994"/>
            <p14:sldId id="1036"/>
            <p14:sldId id="1028"/>
            <p14:sldId id="1035"/>
            <p14:sldId id="10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0065C4"/>
    <a:srgbClr val="004373"/>
    <a:srgbClr val="0070C0"/>
    <a:srgbClr val="0055FF"/>
    <a:srgbClr val="000000"/>
    <a:srgbClr val="120B0B"/>
    <a:srgbClr val="212121"/>
    <a:srgbClr val="FFFFFF"/>
    <a:srgbClr val="E7B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422"/>
  </p:normalViewPr>
  <p:slideViewPr>
    <p:cSldViewPr snapToGrid="0" snapToObjects="1">
      <p:cViewPr varScale="1">
        <p:scale>
          <a:sx n="79" d="100"/>
          <a:sy n="79" d="100"/>
        </p:scale>
        <p:origin x="1262"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175D2-A06D-7041-AB54-24A91793625D}"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70C42-0FC8-CA4D-8C7B-9CC90D171ECE}" type="slidenum">
              <a:rPr lang="en-US" smtClean="0"/>
              <a:t>‹Nr.›</a:t>
            </a:fld>
            <a:endParaRPr lang="en-US"/>
          </a:p>
        </p:txBody>
      </p:sp>
    </p:spTree>
    <p:extLst>
      <p:ext uri="{BB962C8B-B14F-4D97-AF65-F5344CB8AC3E}">
        <p14:creationId xmlns:p14="http://schemas.microsoft.com/office/powerpoint/2010/main" val="357247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MAGNAT – MR 750 Sales Deck</a:t>
            </a:r>
          </a:p>
        </p:txBody>
      </p:sp>
      <p:sp>
        <p:nvSpPr>
          <p:cNvPr id="4" name="Slide Number Placeholder 3"/>
          <p:cNvSpPr>
            <a:spLocks noGrp="1"/>
          </p:cNvSpPr>
          <p:nvPr>
            <p:ph type="sldNum" sz="quarter" idx="5"/>
          </p:nvPr>
        </p:nvSpPr>
        <p:spPr/>
        <p:txBody>
          <a:bodyPr/>
          <a:lstStyle/>
          <a:p>
            <a:fld id="{87270C42-0FC8-CA4D-8C7B-9CC90D171ECE}" type="slidenum">
              <a:rPr lang="en-US" smtClean="0"/>
              <a:t>1</a:t>
            </a:fld>
            <a:endParaRPr lang="en-US"/>
          </a:p>
        </p:txBody>
      </p:sp>
    </p:spTree>
    <p:extLst>
      <p:ext uri="{BB962C8B-B14F-4D97-AF65-F5344CB8AC3E}">
        <p14:creationId xmlns:p14="http://schemas.microsoft.com/office/powerpoint/2010/main" val="341483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MAGNAT – MR 750 Sales Deck</a:t>
            </a:r>
          </a:p>
        </p:txBody>
      </p:sp>
      <p:sp>
        <p:nvSpPr>
          <p:cNvPr id="4" name="Slide Number Placeholder 3"/>
          <p:cNvSpPr>
            <a:spLocks noGrp="1"/>
          </p:cNvSpPr>
          <p:nvPr>
            <p:ph type="sldNum" sz="quarter" idx="5"/>
          </p:nvPr>
        </p:nvSpPr>
        <p:spPr/>
        <p:txBody>
          <a:bodyPr/>
          <a:lstStyle/>
          <a:p>
            <a:fld id="{87270C42-0FC8-CA4D-8C7B-9CC90D171ECE}" type="slidenum">
              <a:rPr lang="en-US" smtClean="0"/>
              <a:t>2</a:t>
            </a:fld>
            <a:endParaRPr lang="en-US"/>
          </a:p>
        </p:txBody>
      </p:sp>
    </p:spTree>
    <p:extLst>
      <p:ext uri="{BB962C8B-B14F-4D97-AF65-F5344CB8AC3E}">
        <p14:creationId xmlns:p14="http://schemas.microsoft.com/office/powerpoint/2010/main" val="370561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MAGNAT – MR 750 Sales Deck</a:t>
            </a:r>
          </a:p>
        </p:txBody>
      </p:sp>
      <p:sp>
        <p:nvSpPr>
          <p:cNvPr id="4" name="Slide Number Placeholder 3"/>
          <p:cNvSpPr>
            <a:spLocks noGrp="1"/>
          </p:cNvSpPr>
          <p:nvPr>
            <p:ph type="sldNum" sz="quarter" idx="5"/>
          </p:nvPr>
        </p:nvSpPr>
        <p:spPr/>
        <p:txBody>
          <a:bodyPr/>
          <a:lstStyle/>
          <a:p>
            <a:fld id="{87270C42-0FC8-CA4D-8C7B-9CC90D171ECE}" type="slidenum">
              <a:rPr lang="en-US" smtClean="0"/>
              <a:t>3</a:t>
            </a:fld>
            <a:endParaRPr lang="en-US"/>
          </a:p>
        </p:txBody>
      </p:sp>
    </p:spTree>
    <p:extLst>
      <p:ext uri="{BB962C8B-B14F-4D97-AF65-F5344CB8AC3E}">
        <p14:creationId xmlns:p14="http://schemas.microsoft.com/office/powerpoint/2010/main" val="323427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MAGNAT – MR 750 Sales Deck</a:t>
            </a:r>
          </a:p>
          <a:p>
            <a:endParaRPr lang="de-DE" dirty="0"/>
          </a:p>
        </p:txBody>
      </p:sp>
      <p:sp>
        <p:nvSpPr>
          <p:cNvPr id="4" name="Foliennummernplatzhalter 3"/>
          <p:cNvSpPr>
            <a:spLocks noGrp="1"/>
          </p:cNvSpPr>
          <p:nvPr>
            <p:ph type="sldNum" sz="quarter" idx="5"/>
          </p:nvPr>
        </p:nvSpPr>
        <p:spPr/>
        <p:txBody>
          <a:bodyPr/>
          <a:lstStyle/>
          <a:p>
            <a:fld id="{87270C42-0FC8-CA4D-8C7B-9CC90D171ECE}" type="slidenum">
              <a:rPr lang="en-US" smtClean="0"/>
              <a:t>4</a:t>
            </a:fld>
            <a:endParaRPr lang="en-US"/>
          </a:p>
        </p:txBody>
      </p:sp>
    </p:spTree>
    <p:extLst>
      <p:ext uri="{BB962C8B-B14F-4D97-AF65-F5344CB8AC3E}">
        <p14:creationId xmlns:p14="http://schemas.microsoft.com/office/powerpoint/2010/main" val="111755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MAGNAT – MR 750 Sales Deck</a:t>
            </a:r>
          </a:p>
        </p:txBody>
      </p:sp>
      <p:sp>
        <p:nvSpPr>
          <p:cNvPr id="4" name="Foliennummernplatzhalter 3"/>
          <p:cNvSpPr>
            <a:spLocks noGrp="1"/>
          </p:cNvSpPr>
          <p:nvPr>
            <p:ph type="sldNum" sz="quarter" idx="5"/>
          </p:nvPr>
        </p:nvSpPr>
        <p:spPr/>
        <p:txBody>
          <a:bodyPr/>
          <a:lstStyle/>
          <a:p>
            <a:fld id="{87270C42-0FC8-CA4D-8C7B-9CC90D171ECE}" type="slidenum">
              <a:rPr lang="en-US" smtClean="0"/>
              <a:t>5</a:t>
            </a:fld>
            <a:endParaRPr lang="en-US"/>
          </a:p>
        </p:txBody>
      </p:sp>
    </p:spTree>
    <p:extLst>
      <p:ext uri="{BB962C8B-B14F-4D97-AF65-F5344CB8AC3E}">
        <p14:creationId xmlns:p14="http://schemas.microsoft.com/office/powerpoint/2010/main" val="127546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MAGNAT – MR 750 Sales Deck </a:t>
            </a:r>
            <a:r>
              <a:rPr lang="en-US" dirty="0" err="1"/>
              <a:t>Technische</a:t>
            </a:r>
            <a:r>
              <a:rPr lang="en-US" dirty="0"/>
              <a:t> </a:t>
            </a:r>
            <a:r>
              <a:rPr lang="en-US" dirty="0" err="1"/>
              <a:t>Daten</a:t>
            </a:r>
            <a:endParaRPr lang="en-US" dirty="0"/>
          </a:p>
        </p:txBody>
      </p:sp>
      <p:sp>
        <p:nvSpPr>
          <p:cNvPr id="4" name="Slide Number Placeholder 3"/>
          <p:cNvSpPr>
            <a:spLocks noGrp="1"/>
          </p:cNvSpPr>
          <p:nvPr>
            <p:ph type="sldNum" sz="quarter" idx="5"/>
          </p:nvPr>
        </p:nvSpPr>
        <p:spPr/>
        <p:txBody>
          <a:bodyPr/>
          <a:lstStyle/>
          <a:p>
            <a:fld id="{87270C42-0FC8-CA4D-8C7B-9CC90D171ECE}" type="slidenum">
              <a:rPr lang="en-US" smtClean="0"/>
              <a:t>6</a:t>
            </a:fld>
            <a:endParaRPr lang="en-US"/>
          </a:p>
        </p:txBody>
      </p:sp>
    </p:spTree>
    <p:extLst>
      <p:ext uri="{BB962C8B-B14F-4D97-AF65-F5344CB8AC3E}">
        <p14:creationId xmlns:p14="http://schemas.microsoft.com/office/powerpoint/2010/main" val="24925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MAGNAT – MR 750 Sales Deck</a:t>
            </a:r>
            <a:endParaRPr lang="en-US" dirty="0"/>
          </a:p>
        </p:txBody>
      </p:sp>
      <p:sp>
        <p:nvSpPr>
          <p:cNvPr id="4" name="Slide Number Placeholder 3"/>
          <p:cNvSpPr>
            <a:spLocks noGrp="1"/>
          </p:cNvSpPr>
          <p:nvPr>
            <p:ph type="sldNum" sz="quarter" idx="5"/>
          </p:nvPr>
        </p:nvSpPr>
        <p:spPr/>
        <p:txBody>
          <a:bodyPr/>
          <a:lstStyle/>
          <a:p>
            <a:fld id="{87270C42-0FC8-CA4D-8C7B-9CC90D171ECE}" type="slidenum">
              <a:rPr lang="en-US" smtClean="0"/>
              <a:t>7</a:t>
            </a:fld>
            <a:endParaRPr lang="en-US"/>
          </a:p>
        </p:txBody>
      </p:sp>
    </p:spTree>
    <p:extLst>
      <p:ext uri="{BB962C8B-B14F-4D97-AF65-F5344CB8AC3E}">
        <p14:creationId xmlns:p14="http://schemas.microsoft.com/office/powerpoint/2010/main" val="3349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7239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3146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5000"/>
              </a:schemeClr>
            </a:gs>
            <a:gs pos="74000">
              <a:schemeClr val="tx1">
                <a:lumMod val="44000"/>
              </a:schemeClr>
            </a:gs>
            <a:gs pos="82000">
              <a:schemeClr val="tx1">
                <a:lumMod val="60000"/>
              </a:schemeClr>
            </a:gs>
            <a:gs pos="100000">
              <a:schemeClr val="tx1">
                <a:lumMod val="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6EFD868-FF5A-4ECB-83A3-0121928807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 y="-6077"/>
            <a:ext cx="12191999" cy="6864078"/>
          </a:xfrm>
          <a:prstGeom prst="rect">
            <a:avLst/>
          </a:prstGeom>
        </p:spPr>
      </p:pic>
      <p:pic>
        <p:nvPicPr>
          <p:cNvPr id="11" name="Picture 82">
            <a:extLst>
              <a:ext uri="{FF2B5EF4-FFF2-40B4-BE49-F238E27FC236}">
                <a16:creationId xmlns:a16="http://schemas.microsoft.com/office/drawing/2014/main" id="{B7079DB8-5BA7-B944-8093-B377BDFA4C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062558" y="224172"/>
            <a:ext cx="1758382" cy="496062"/>
          </a:xfrm>
          <a:prstGeom prst="rect">
            <a:avLst/>
          </a:prstGeom>
        </p:spPr>
      </p:pic>
      <p:sp>
        <p:nvSpPr>
          <p:cNvPr id="9" name="Rectangle 46">
            <a:extLst>
              <a:ext uri="{FF2B5EF4-FFF2-40B4-BE49-F238E27FC236}">
                <a16:creationId xmlns:a16="http://schemas.microsoft.com/office/drawing/2014/main" id="{CC90402B-3B31-FA05-252B-B52F4592E265}"/>
              </a:ext>
            </a:extLst>
          </p:cNvPr>
          <p:cNvSpPr/>
          <p:nvPr/>
        </p:nvSpPr>
        <p:spPr>
          <a:xfrm>
            <a:off x="-1" y="5943601"/>
            <a:ext cx="12192001" cy="914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fik 7">
            <a:extLst>
              <a:ext uri="{FF2B5EF4-FFF2-40B4-BE49-F238E27FC236}">
                <a16:creationId xmlns:a16="http://schemas.microsoft.com/office/drawing/2014/main" id="{D5CFB717-5865-99DE-D402-C8CE448B3E3E}"/>
              </a:ext>
            </a:extLst>
          </p:cNvPr>
          <p:cNvPicPr>
            <a:picLocks noChangeAspect="1"/>
          </p:cNvPicPr>
          <p:nvPr/>
        </p:nvPicPr>
        <p:blipFill>
          <a:blip r:embed="rId5"/>
          <a:stretch>
            <a:fillRect/>
          </a:stretch>
        </p:blipFill>
        <p:spPr>
          <a:xfrm>
            <a:off x="591542" y="6175219"/>
            <a:ext cx="11002379" cy="473463"/>
          </a:xfrm>
          <a:prstGeom prst="rect">
            <a:avLst/>
          </a:prstGeom>
        </p:spPr>
      </p:pic>
      <p:sp>
        <p:nvSpPr>
          <p:cNvPr id="14" name="TextBox 8">
            <a:extLst>
              <a:ext uri="{FF2B5EF4-FFF2-40B4-BE49-F238E27FC236}">
                <a16:creationId xmlns:a16="http://schemas.microsoft.com/office/drawing/2014/main" id="{467B70A4-8AB9-F679-46C8-25FA29812E36}"/>
              </a:ext>
            </a:extLst>
          </p:cNvPr>
          <p:cNvSpPr txBox="1"/>
          <p:nvPr/>
        </p:nvSpPr>
        <p:spPr>
          <a:xfrm>
            <a:off x="318051" y="175475"/>
            <a:ext cx="11696369" cy="523220"/>
          </a:xfrm>
          <a:prstGeom prst="rect">
            <a:avLst/>
          </a:prstGeom>
          <a:noFill/>
        </p:spPr>
        <p:txBody>
          <a:bodyPr wrap="square" rtlCol="0" anchor="t">
            <a:spAutoFit/>
          </a:bodyPr>
          <a:lstStyle/>
          <a:p>
            <a:r>
              <a:rPr lang="en-US" sz="2800" b="1" dirty="0">
                <a:latin typeface="Arial Narrow" panose="020B0604020202020204" pitchFamily="34" charset="0"/>
                <a:cs typeface="Arial Narrow" panose="020B0604020202020204" pitchFamily="34" charset="0"/>
              </a:rPr>
              <a:t>MR 750 – </a:t>
            </a:r>
            <a:r>
              <a:rPr lang="de-DE" sz="2800" i="0" u="none" strike="noStrike" cap="all" dirty="0">
                <a:solidFill>
                  <a:srgbClr val="222222"/>
                </a:solidFill>
                <a:effectLst/>
                <a:latin typeface="Source Sans Pro" panose="020B0503030403020204" pitchFamily="34" charset="77"/>
              </a:rPr>
              <a:t>TUBE SOUND &amp; TRANSISTOR PERFORMANCE</a:t>
            </a:r>
            <a:endParaRPr lang="en-US" sz="2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28485363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9">
            <a:extLst>
              <a:ext uri="{FF2B5EF4-FFF2-40B4-BE49-F238E27FC236}">
                <a16:creationId xmlns:a16="http://schemas.microsoft.com/office/drawing/2014/main" id="{FC973D44-2C63-6842-B160-6055098FFB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3304" y="-1372"/>
            <a:ext cx="4392372" cy="6389649"/>
          </a:xfrm>
          <a:prstGeom prst="rect">
            <a:avLst/>
          </a:prstGeom>
        </p:spPr>
      </p:pic>
      <p:pic>
        <p:nvPicPr>
          <p:cNvPr id="9" name="Grafik 8">
            <a:extLst>
              <a:ext uri="{FF2B5EF4-FFF2-40B4-BE49-F238E27FC236}">
                <a16:creationId xmlns:a16="http://schemas.microsoft.com/office/drawing/2014/main" id="{B082A603-5778-CD4D-9038-95907FC62D8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97879" y="2537720"/>
            <a:ext cx="7281511" cy="4849487"/>
          </a:xfrm>
          <a:prstGeom prst="rect">
            <a:avLst/>
          </a:prstGeom>
        </p:spPr>
      </p:pic>
      <p:sp>
        <p:nvSpPr>
          <p:cNvPr id="10" name="TextBox 9">
            <a:extLst>
              <a:ext uri="{FF2B5EF4-FFF2-40B4-BE49-F238E27FC236}">
                <a16:creationId xmlns:a16="http://schemas.microsoft.com/office/drawing/2014/main" id="{C54A731C-40C7-6B48-8D0A-018F3ABCBABD}"/>
              </a:ext>
            </a:extLst>
          </p:cNvPr>
          <p:cNvSpPr txBox="1"/>
          <p:nvPr/>
        </p:nvSpPr>
        <p:spPr>
          <a:xfrm>
            <a:off x="304375" y="1072475"/>
            <a:ext cx="8296286" cy="4785926"/>
          </a:xfrm>
          <a:prstGeom prst="rect">
            <a:avLst/>
          </a:prstGeom>
          <a:noFill/>
        </p:spPr>
        <p:txBody>
          <a:bodyPr wrap="square" rtlCol="0">
            <a:spAutoFit/>
          </a:bodyPr>
          <a:lstStyle/>
          <a:p>
            <a:pPr>
              <a:spcBef>
                <a:spcPts val="1800"/>
              </a:spcBef>
            </a:pPr>
            <a:r>
              <a:rPr lang="en-US" sz="1600" b="1" spc="100" dirty="0">
                <a:solidFill>
                  <a:schemeClr val="tx1">
                    <a:lumMod val="75000"/>
                    <a:lumOff val="25000"/>
                  </a:schemeClr>
                </a:solidFill>
                <a:latin typeface="Arial Narrow" panose="020B0604020202020204" pitchFamily="34" charset="0"/>
                <a:cs typeface="Arial Narrow" panose="020B0604020202020204" pitchFamily="34" charset="0"/>
              </a:rPr>
              <a:t>HIGHLIGHTS</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HDMI INPUT FOR SEAMLESS INTEGRATION OF TV AND ALL CONNECTED SOURCES</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SUB OUT CONNECTING FOR USE OF AN EXTERNAL ACTIVE SUBWOOFER</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2 X 70 WATTS RMS OUTPUT, 250 WATTS SYSTEM OUTPUT</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TWO DIGITAL INPUTS FOR SAMPLING FREQUENCIES UP TO 192KHZ/24BITS</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HDMI</a:t>
            </a:r>
            <a:r>
              <a:rPr lang="en-US" sz="1400" spc="100" baseline="30000" dirty="0">
                <a:latin typeface="Arial Narrow" panose="020B0604020202020204" pitchFamily="34" charset="0"/>
                <a:cs typeface="Arial Narrow" panose="020B0604020202020204" pitchFamily="34" charset="0"/>
              </a:rPr>
              <a:t>®</a:t>
            </a:r>
            <a:r>
              <a:rPr lang="en-US" sz="1400" spc="100" dirty="0">
                <a:latin typeface="Arial Narrow" panose="020B0604020202020204" pitchFamily="34" charset="0"/>
                <a:cs typeface="Arial Narrow" panose="020B0604020202020204" pitchFamily="34" charset="0"/>
              </a:rPr>
              <a:t> WITH ARC AND CEC FUNCTION</a:t>
            </a:r>
            <a:br>
              <a:rPr lang="en-US" sz="1400" spc="100" dirty="0">
                <a:latin typeface="Arial Narrow" panose="020B0604020202020204" pitchFamily="34" charset="0"/>
                <a:cs typeface="Arial Narrow" panose="020B0604020202020204" pitchFamily="34" charset="0"/>
              </a:rPr>
            </a:br>
            <a:r>
              <a:rPr lang="en-US" sz="1400" spc="100" dirty="0">
                <a:latin typeface="Arial Narrow" panose="020B0604020202020204" pitchFamily="34" charset="0"/>
                <a:cs typeface="Arial Narrow" panose="020B0604020202020204" pitchFamily="34" charset="0"/>
              </a:rPr>
              <a:t>(VOLUME CAN BE CONTROLLED VIA TV REMOTE CONTROL)</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EXTENSIVE CONNECTIONS, DIGITAL, ANALOGUE,</a:t>
            </a:r>
            <a:br>
              <a:rPr lang="en-US" sz="1400" spc="100" dirty="0">
                <a:latin typeface="Arial Narrow" panose="020B0604020202020204" pitchFamily="34" charset="0"/>
                <a:cs typeface="Arial Narrow" panose="020B0604020202020204" pitchFamily="34" charset="0"/>
              </a:rPr>
            </a:br>
            <a:r>
              <a:rPr lang="en-US" sz="1400" spc="100" dirty="0">
                <a:latin typeface="Arial Narrow" panose="020B0604020202020204" pitchFamily="34" charset="0"/>
                <a:cs typeface="Arial Narrow" panose="020B0604020202020204" pitchFamily="34" charset="0"/>
              </a:rPr>
              <a:t>MM PHONO AND BLUETOOTH </a:t>
            </a:r>
            <a:r>
              <a:rPr lang="en-US" sz="1400" spc="100" dirty="0" err="1">
                <a:latin typeface="Arial Narrow" panose="020B0604020202020204" pitchFamily="34" charset="0"/>
                <a:cs typeface="Arial Narrow" panose="020B0604020202020204" pitchFamily="34" charset="0"/>
              </a:rPr>
              <a:t>aptX</a:t>
            </a:r>
            <a:r>
              <a:rPr lang="en-US" sz="1400" spc="100" dirty="0">
                <a:latin typeface="Arial Narrow" panose="020B0604020202020204" pitchFamily="34" charset="0"/>
                <a:cs typeface="Arial Narrow" panose="020B0604020202020204" pitchFamily="34" charset="0"/>
              </a:rPr>
              <a:t> (V.5.0)</a:t>
            </a:r>
          </a:p>
          <a:p>
            <a:pPr marL="285750" indent="-285750">
              <a:spcBef>
                <a:spcPts val="1800"/>
              </a:spcBef>
              <a:buFont typeface="Arial" panose="020B0604020202020204" pitchFamily="34" charset="0"/>
              <a:buChar char="•"/>
            </a:pPr>
            <a:r>
              <a:rPr lang="en-US" sz="1400" spc="100" dirty="0">
                <a:latin typeface="Arial Narrow" panose="020B0604020202020204" pitchFamily="34" charset="0"/>
                <a:cs typeface="Arial Narrow" panose="020B0604020202020204" pitchFamily="34" charset="0"/>
              </a:rPr>
              <a:t>40 PROGRAMMABLE STATION PRESETS EACH FOR DAB/DAB+ AND FM</a:t>
            </a:r>
          </a:p>
          <a:p>
            <a:pPr marL="285750" indent="-285750">
              <a:spcBef>
                <a:spcPts val="1800"/>
              </a:spcBef>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SELECTED AND BURNT-IN ECC 81 TUBE (RELIABLE &amp; PARTICULARLY LOW-NOISE)</a:t>
            </a:r>
          </a:p>
          <a:p>
            <a:pPr marL="285750" indent="-285750">
              <a:spcBef>
                <a:spcPts val="1800"/>
              </a:spcBef>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STURDY FULL-METAL ENCLOSURE WITH SOLID, BRUSHED ALUMINIUM FRONT</a:t>
            </a:r>
          </a:p>
        </p:txBody>
      </p:sp>
      <p:sp>
        <p:nvSpPr>
          <p:cNvPr id="2" name="Rectangle 46">
            <a:extLst>
              <a:ext uri="{FF2B5EF4-FFF2-40B4-BE49-F238E27FC236}">
                <a16:creationId xmlns:a16="http://schemas.microsoft.com/office/drawing/2014/main" id="{D41880B1-3DAB-A1C8-31D2-8FF945261D70}"/>
              </a:ext>
            </a:extLst>
          </p:cNvPr>
          <p:cNvSpPr/>
          <p:nvPr/>
        </p:nvSpPr>
        <p:spPr>
          <a:xfrm>
            <a:off x="-1" y="6389649"/>
            <a:ext cx="12192001" cy="4683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82" descr="A picture containing text, clipart&#10;&#10;Description automatically generated">
            <a:extLst>
              <a:ext uri="{FF2B5EF4-FFF2-40B4-BE49-F238E27FC236}">
                <a16:creationId xmlns:a16="http://schemas.microsoft.com/office/drawing/2014/main" id="{8EC8D28D-D519-AF32-B181-7D207081AA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21281" y="6463079"/>
            <a:ext cx="963842" cy="288045"/>
          </a:xfrm>
          <a:prstGeom prst="rect">
            <a:avLst/>
          </a:prstGeom>
          <a:effectLst>
            <a:outerShdw blurRad="25400" dist="12700" dir="2700000" algn="tl" rotWithShape="0">
              <a:prstClr val="black"/>
            </a:outerShdw>
          </a:effectLst>
        </p:spPr>
      </p:pic>
      <p:sp>
        <p:nvSpPr>
          <p:cNvPr id="4" name="TextBox 31">
            <a:extLst>
              <a:ext uri="{FF2B5EF4-FFF2-40B4-BE49-F238E27FC236}">
                <a16:creationId xmlns:a16="http://schemas.microsoft.com/office/drawing/2014/main" id="{DF9430DD-E12B-8883-CC78-6352A76B94F9}"/>
              </a:ext>
            </a:extLst>
          </p:cNvPr>
          <p:cNvSpPr txBox="1"/>
          <p:nvPr/>
        </p:nvSpPr>
        <p:spPr>
          <a:xfrm>
            <a:off x="295523" y="6561150"/>
            <a:ext cx="5174975" cy="215444"/>
          </a:xfrm>
          <a:prstGeom prst="rect">
            <a:avLst/>
          </a:prstGeom>
          <a:noFill/>
        </p:spPr>
        <p:txBody>
          <a:bodyPr wrap="square" rtlCol="0" anchor="t">
            <a:spAutoFit/>
          </a:bodyPr>
          <a:lstStyle/>
          <a:p>
            <a:r>
              <a:rPr lang="en-US" sz="800" dirty="0">
                <a:solidFill>
                  <a:schemeClr val="bg1"/>
                </a:solidFill>
                <a:latin typeface="Arial Narrow" panose="020B0604020202020204" pitchFamily="34" charset="0"/>
                <a:cs typeface="Arial Narrow" panose="020B0604020202020204" pitchFamily="34" charset="0"/>
              </a:rPr>
              <a:t>MR 750 – SALES DECK</a:t>
            </a:r>
          </a:p>
        </p:txBody>
      </p:sp>
      <p:sp>
        <p:nvSpPr>
          <p:cNvPr id="5" name="TextBox 8">
            <a:extLst>
              <a:ext uri="{FF2B5EF4-FFF2-40B4-BE49-F238E27FC236}">
                <a16:creationId xmlns:a16="http://schemas.microsoft.com/office/drawing/2014/main" id="{7A6DC8F4-8A48-1F7A-4046-4B1578BF9ED3}"/>
              </a:ext>
            </a:extLst>
          </p:cNvPr>
          <p:cNvSpPr txBox="1"/>
          <p:nvPr/>
        </p:nvSpPr>
        <p:spPr>
          <a:xfrm>
            <a:off x="318051" y="315818"/>
            <a:ext cx="10910781" cy="477054"/>
          </a:xfrm>
          <a:prstGeom prst="rect">
            <a:avLst/>
          </a:prstGeom>
          <a:noFill/>
        </p:spPr>
        <p:txBody>
          <a:bodyPr wrap="square" rtlCol="0" anchor="t">
            <a:spAutoFit/>
          </a:bodyPr>
          <a:lstStyle/>
          <a:p>
            <a:r>
              <a:rPr lang="en-US" sz="2500" b="1" dirty="0">
                <a:latin typeface="Arial Narrow" panose="020B0604020202020204" pitchFamily="34" charset="0"/>
                <a:cs typeface="Arial Narrow" panose="020B0604020202020204" pitchFamily="34" charset="0"/>
              </a:rPr>
              <a:t>MR 750 – TUBE SOUND &amp; TRANSISTOR PERFORMANCE</a:t>
            </a:r>
          </a:p>
        </p:txBody>
      </p:sp>
    </p:spTree>
    <p:extLst>
      <p:ext uri="{BB962C8B-B14F-4D97-AF65-F5344CB8AC3E}">
        <p14:creationId xmlns:p14="http://schemas.microsoft.com/office/powerpoint/2010/main" val="17290862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46">
            <a:extLst>
              <a:ext uri="{FF2B5EF4-FFF2-40B4-BE49-F238E27FC236}">
                <a16:creationId xmlns:a16="http://schemas.microsoft.com/office/drawing/2014/main" id="{806155CE-3E58-DE43-AFFA-E847949B6A0F}"/>
              </a:ext>
            </a:extLst>
          </p:cNvPr>
          <p:cNvSpPr/>
          <p:nvPr/>
        </p:nvSpPr>
        <p:spPr>
          <a:xfrm>
            <a:off x="-1" y="6389649"/>
            <a:ext cx="12192001" cy="4683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82" descr="A picture containing text, clipart&#10;&#10;Description automatically generated">
            <a:extLst>
              <a:ext uri="{FF2B5EF4-FFF2-40B4-BE49-F238E27FC236}">
                <a16:creationId xmlns:a16="http://schemas.microsoft.com/office/drawing/2014/main" id="{507106C9-7C48-2F45-B483-645710BC6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1281" y="6463079"/>
            <a:ext cx="963842" cy="288045"/>
          </a:xfrm>
          <a:prstGeom prst="rect">
            <a:avLst/>
          </a:prstGeom>
          <a:effectLst>
            <a:outerShdw blurRad="25400" dist="12700" dir="2700000" algn="tl" rotWithShape="0">
              <a:prstClr val="black"/>
            </a:outerShdw>
          </a:effectLst>
        </p:spPr>
      </p:pic>
      <p:sp>
        <p:nvSpPr>
          <p:cNvPr id="36" name="TextBox 8">
            <a:extLst>
              <a:ext uri="{FF2B5EF4-FFF2-40B4-BE49-F238E27FC236}">
                <a16:creationId xmlns:a16="http://schemas.microsoft.com/office/drawing/2014/main" id="{389B56E4-ADE6-4FFC-A11F-FADD87210A3A}"/>
              </a:ext>
            </a:extLst>
          </p:cNvPr>
          <p:cNvSpPr txBox="1"/>
          <p:nvPr/>
        </p:nvSpPr>
        <p:spPr>
          <a:xfrm>
            <a:off x="1283201" y="242139"/>
            <a:ext cx="9490303" cy="659989"/>
          </a:xfrm>
          <a:prstGeom prst="rect">
            <a:avLst/>
          </a:prstGeom>
          <a:noFill/>
        </p:spPr>
        <p:txBody>
          <a:bodyPr wrap="square" rtlCol="0" anchor="t">
            <a:spAutoFit/>
          </a:bodyPr>
          <a:lstStyle/>
          <a:p>
            <a:pPr algn="ctr">
              <a:lnSpc>
                <a:spcPts val="2300"/>
              </a:lnSpc>
            </a:pPr>
            <a:r>
              <a:rPr lang="en-US" sz="2400" b="1" dirty="0">
                <a:latin typeface="Arial Narrow" panose="020B0604020202020204" pitchFamily="34" charset="0"/>
                <a:cs typeface="Arial Narrow" panose="020B0604020202020204" pitchFamily="34" charset="0"/>
              </a:rPr>
              <a:t>ONE RECEIVER FOR ALL SOURCES </a:t>
            </a:r>
            <a:br>
              <a:rPr lang="en-US" sz="2400" b="1" dirty="0">
                <a:latin typeface="Arial Narrow" panose="020B0604020202020204" pitchFamily="34" charset="0"/>
                <a:cs typeface="Arial Narrow" panose="020B0604020202020204" pitchFamily="34" charset="0"/>
              </a:rPr>
            </a:br>
            <a:r>
              <a:rPr lang="en-US" spc="300" dirty="0">
                <a:solidFill>
                  <a:schemeClr val="accent5"/>
                </a:solidFill>
                <a:latin typeface="Arial Narrow" panose="020B0604020202020204" pitchFamily="34" charset="0"/>
                <a:cs typeface="Arial Narrow" panose="020B0604020202020204" pitchFamily="34" charset="0"/>
              </a:rPr>
              <a:t>250 WATTS OF MAXIMUM PULSE POWER</a:t>
            </a:r>
          </a:p>
        </p:txBody>
      </p:sp>
      <p:sp>
        <p:nvSpPr>
          <p:cNvPr id="2" name="TextBox 31">
            <a:extLst>
              <a:ext uri="{FF2B5EF4-FFF2-40B4-BE49-F238E27FC236}">
                <a16:creationId xmlns:a16="http://schemas.microsoft.com/office/drawing/2014/main" id="{0C821AA4-15BF-473E-C819-BDE6441F0F69}"/>
              </a:ext>
            </a:extLst>
          </p:cNvPr>
          <p:cNvSpPr txBox="1"/>
          <p:nvPr/>
        </p:nvSpPr>
        <p:spPr>
          <a:xfrm>
            <a:off x="295523" y="6561150"/>
            <a:ext cx="5174975" cy="215444"/>
          </a:xfrm>
          <a:prstGeom prst="rect">
            <a:avLst/>
          </a:prstGeom>
          <a:noFill/>
        </p:spPr>
        <p:txBody>
          <a:bodyPr wrap="square" rtlCol="0" anchor="t">
            <a:spAutoFit/>
          </a:bodyPr>
          <a:lstStyle/>
          <a:p>
            <a:r>
              <a:rPr lang="en-US" sz="800" dirty="0">
                <a:solidFill>
                  <a:schemeClr val="bg1"/>
                </a:solidFill>
                <a:latin typeface="Arial Narrow" panose="020B0604020202020204" pitchFamily="34" charset="0"/>
                <a:cs typeface="Arial Narrow" panose="020B0604020202020204" pitchFamily="34" charset="0"/>
              </a:rPr>
              <a:t>MR 750 – SALES DECK</a:t>
            </a:r>
          </a:p>
        </p:txBody>
      </p:sp>
      <p:pic>
        <p:nvPicPr>
          <p:cNvPr id="5" name="Grafik 4" descr="Ein Bild, das Text, Elektronik, Stereo, Systemsteuerung enthält.&#10;&#10;Automatisch generierte Beschreibung">
            <a:extLst>
              <a:ext uri="{FF2B5EF4-FFF2-40B4-BE49-F238E27FC236}">
                <a16:creationId xmlns:a16="http://schemas.microsoft.com/office/drawing/2014/main" id="{C3C29DBE-AA7A-9D0B-1420-E22C90DF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2383" y="3770185"/>
            <a:ext cx="7772400" cy="2475835"/>
          </a:xfrm>
          <a:prstGeom prst="rect">
            <a:avLst/>
          </a:prstGeom>
        </p:spPr>
      </p:pic>
      <p:sp>
        <p:nvSpPr>
          <p:cNvPr id="3" name="TextBox 9">
            <a:extLst>
              <a:ext uri="{FF2B5EF4-FFF2-40B4-BE49-F238E27FC236}">
                <a16:creationId xmlns:a16="http://schemas.microsoft.com/office/drawing/2014/main" id="{9540E657-B9D1-3B31-CB95-66D3876DBB2F}"/>
              </a:ext>
            </a:extLst>
          </p:cNvPr>
          <p:cNvSpPr txBox="1"/>
          <p:nvPr/>
        </p:nvSpPr>
        <p:spPr>
          <a:xfrm>
            <a:off x="3267926"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GAMING</a:t>
            </a:r>
          </a:p>
        </p:txBody>
      </p:sp>
      <p:pic>
        <p:nvPicPr>
          <p:cNvPr id="4" name="Grafik 3">
            <a:extLst>
              <a:ext uri="{FF2B5EF4-FFF2-40B4-BE49-F238E27FC236}">
                <a16:creationId xmlns:a16="http://schemas.microsoft.com/office/drawing/2014/main" id="{D819C52C-3702-A87F-466C-87AD46290A69}"/>
              </a:ext>
            </a:extLst>
          </p:cNvPr>
          <p:cNvPicPr>
            <a:picLocks noChangeAspect="1"/>
          </p:cNvPicPr>
          <p:nvPr/>
        </p:nvPicPr>
        <p:blipFill>
          <a:blip r:embed="rId5"/>
          <a:stretch>
            <a:fillRect/>
          </a:stretch>
        </p:blipFill>
        <p:spPr>
          <a:xfrm>
            <a:off x="7642802" y="1552231"/>
            <a:ext cx="1270000" cy="1270000"/>
          </a:xfrm>
          <a:prstGeom prst="rect">
            <a:avLst/>
          </a:prstGeom>
        </p:spPr>
      </p:pic>
      <p:pic>
        <p:nvPicPr>
          <p:cNvPr id="6" name="Grafik 5">
            <a:extLst>
              <a:ext uri="{FF2B5EF4-FFF2-40B4-BE49-F238E27FC236}">
                <a16:creationId xmlns:a16="http://schemas.microsoft.com/office/drawing/2014/main" id="{452CC117-C107-0420-9919-11D74162AB1A}"/>
              </a:ext>
            </a:extLst>
          </p:cNvPr>
          <p:cNvPicPr>
            <a:picLocks noChangeAspect="1"/>
          </p:cNvPicPr>
          <p:nvPr/>
        </p:nvPicPr>
        <p:blipFill>
          <a:blip r:embed="rId6"/>
          <a:stretch>
            <a:fillRect/>
          </a:stretch>
        </p:blipFill>
        <p:spPr>
          <a:xfrm>
            <a:off x="6184510" y="1552231"/>
            <a:ext cx="1270000" cy="1270000"/>
          </a:xfrm>
          <a:prstGeom prst="rect">
            <a:avLst/>
          </a:prstGeom>
        </p:spPr>
      </p:pic>
      <p:pic>
        <p:nvPicPr>
          <p:cNvPr id="8" name="Grafik 7">
            <a:extLst>
              <a:ext uri="{FF2B5EF4-FFF2-40B4-BE49-F238E27FC236}">
                <a16:creationId xmlns:a16="http://schemas.microsoft.com/office/drawing/2014/main" id="{DA20E866-6875-0372-C90A-D9F1721261C6}"/>
              </a:ext>
            </a:extLst>
          </p:cNvPr>
          <p:cNvPicPr>
            <a:picLocks noChangeAspect="1"/>
          </p:cNvPicPr>
          <p:nvPr/>
        </p:nvPicPr>
        <p:blipFill>
          <a:blip r:embed="rId7"/>
          <a:stretch>
            <a:fillRect/>
          </a:stretch>
        </p:blipFill>
        <p:spPr>
          <a:xfrm>
            <a:off x="1794766" y="1552231"/>
            <a:ext cx="1270000" cy="1270000"/>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6B048850-EE2E-A1EE-817C-9174F2C1A456}"/>
              </a:ext>
            </a:extLst>
          </p:cNvPr>
          <p:cNvPicPr>
            <a:picLocks noChangeAspect="1"/>
          </p:cNvPicPr>
          <p:nvPr/>
        </p:nvPicPr>
        <p:blipFill>
          <a:blip r:embed="rId8"/>
          <a:stretch>
            <a:fillRect/>
          </a:stretch>
        </p:blipFill>
        <p:spPr>
          <a:xfrm>
            <a:off x="3267925" y="1552231"/>
            <a:ext cx="1270000" cy="1270000"/>
          </a:xfrm>
          <a:prstGeom prst="rect">
            <a:avLst/>
          </a:prstGeom>
        </p:spPr>
      </p:pic>
      <p:pic>
        <p:nvPicPr>
          <p:cNvPr id="11" name="Grafik 10">
            <a:extLst>
              <a:ext uri="{FF2B5EF4-FFF2-40B4-BE49-F238E27FC236}">
                <a16:creationId xmlns:a16="http://schemas.microsoft.com/office/drawing/2014/main" id="{94B1A415-08ED-97E6-24B6-11468F1F04E7}"/>
              </a:ext>
            </a:extLst>
          </p:cNvPr>
          <p:cNvPicPr>
            <a:picLocks noChangeAspect="1"/>
          </p:cNvPicPr>
          <p:nvPr/>
        </p:nvPicPr>
        <p:blipFill>
          <a:blip r:embed="rId9"/>
          <a:srcRect/>
          <a:stretch/>
        </p:blipFill>
        <p:spPr>
          <a:xfrm>
            <a:off x="9094860" y="1552231"/>
            <a:ext cx="1270000" cy="1270000"/>
          </a:xfrm>
          <a:prstGeom prst="rect">
            <a:avLst/>
          </a:prstGeom>
        </p:spPr>
      </p:pic>
      <p:sp>
        <p:nvSpPr>
          <p:cNvPr id="12" name="TextBox 9">
            <a:extLst>
              <a:ext uri="{FF2B5EF4-FFF2-40B4-BE49-F238E27FC236}">
                <a16:creationId xmlns:a16="http://schemas.microsoft.com/office/drawing/2014/main" id="{A473E713-57C9-A166-5DC0-47C9EC1C20A9}"/>
              </a:ext>
            </a:extLst>
          </p:cNvPr>
          <p:cNvSpPr txBox="1"/>
          <p:nvPr/>
        </p:nvSpPr>
        <p:spPr>
          <a:xfrm>
            <a:off x="1794766"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TURNTABLE</a:t>
            </a:r>
          </a:p>
        </p:txBody>
      </p:sp>
      <p:sp>
        <p:nvSpPr>
          <p:cNvPr id="14" name="TextBox 9">
            <a:extLst>
              <a:ext uri="{FF2B5EF4-FFF2-40B4-BE49-F238E27FC236}">
                <a16:creationId xmlns:a16="http://schemas.microsoft.com/office/drawing/2014/main" id="{FB7758B2-2E2E-2884-E00C-6DA058C6EA62}"/>
              </a:ext>
            </a:extLst>
          </p:cNvPr>
          <p:cNvSpPr txBox="1"/>
          <p:nvPr/>
        </p:nvSpPr>
        <p:spPr>
          <a:xfrm>
            <a:off x="6190745"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NOTEBOOK</a:t>
            </a:r>
          </a:p>
        </p:txBody>
      </p:sp>
      <p:sp>
        <p:nvSpPr>
          <p:cNvPr id="15" name="TextBox 9">
            <a:extLst>
              <a:ext uri="{FF2B5EF4-FFF2-40B4-BE49-F238E27FC236}">
                <a16:creationId xmlns:a16="http://schemas.microsoft.com/office/drawing/2014/main" id="{79814019-146A-0514-239C-D6FAE06CEC88}"/>
              </a:ext>
            </a:extLst>
          </p:cNvPr>
          <p:cNvSpPr txBox="1"/>
          <p:nvPr/>
        </p:nvSpPr>
        <p:spPr>
          <a:xfrm>
            <a:off x="7647838"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SMARTPHONE</a:t>
            </a:r>
          </a:p>
        </p:txBody>
      </p:sp>
      <p:sp>
        <p:nvSpPr>
          <p:cNvPr id="18" name="TextBox 9">
            <a:extLst>
              <a:ext uri="{FF2B5EF4-FFF2-40B4-BE49-F238E27FC236}">
                <a16:creationId xmlns:a16="http://schemas.microsoft.com/office/drawing/2014/main" id="{7F79CCD8-0544-4E67-B1C7-928403773176}"/>
              </a:ext>
            </a:extLst>
          </p:cNvPr>
          <p:cNvSpPr txBox="1"/>
          <p:nvPr/>
        </p:nvSpPr>
        <p:spPr>
          <a:xfrm>
            <a:off x="4741086"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TV</a:t>
            </a:r>
          </a:p>
        </p:txBody>
      </p:sp>
      <p:sp>
        <p:nvSpPr>
          <p:cNvPr id="20" name="TextBox 9">
            <a:extLst>
              <a:ext uri="{FF2B5EF4-FFF2-40B4-BE49-F238E27FC236}">
                <a16:creationId xmlns:a16="http://schemas.microsoft.com/office/drawing/2014/main" id="{F8827EDB-35C5-81E7-A7A6-65952EDFD45F}"/>
              </a:ext>
            </a:extLst>
          </p:cNvPr>
          <p:cNvSpPr txBox="1"/>
          <p:nvPr/>
        </p:nvSpPr>
        <p:spPr>
          <a:xfrm>
            <a:off x="9090064" y="2932753"/>
            <a:ext cx="1270000" cy="379591"/>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SUBWOOFER (SUBOUT)</a:t>
            </a:r>
          </a:p>
        </p:txBody>
      </p:sp>
      <p:pic>
        <p:nvPicPr>
          <p:cNvPr id="22" name="Grafik 21">
            <a:extLst>
              <a:ext uri="{FF2B5EF4-FFF2-40B4-BE49-F238E27FC236}">
                <a16:creationId xmlns:a16="http://schemas.microsoft.com/office/drawing/2014/main" id="{F35B025F-97DF-E674-1E29-CFBD0CDEEDDE}"/>
              </a:ext>
            </a:extLst>
          </p:cNvPr>
          <p:cNvPicPr>
            <a:picLocks noChangeAspect="1"/>
          </p:cNvPicPr>
          <p:nvPr/>
        </p:nvPicPr>
        <p:blipFill>
          <a:blip r:embed="rId10"/>
          <a:srcRect/>
          <a:stretch/>
        </p:blipFill>
        <p:spPr>
          <a:xfrm>
            <a:off x="4732453" y="1552231"/>
            <a:ext cx="1270000" cy="1270000"/>
          </a:xfrm>
          <a:prstGeom prst="rect">
            <a:avLst/>
          </a:prstGeom>
        </p:spPr>
      </p:pic>
      <p:pic>
        <p:nvPicPr>
          <p:cNvPr id="26" name="Grafik 25">
            <a:extLst>
              <a:ext uri="{FF2B5EF4-FFF2-40B4-BE49-F238E27FC236}">
                <a16:creationId xmlns:a16="http://schemas.microsoft.com/office/drawing/2014/main" id="{31B6F8BF-1C93-310F-351E-B286D95F4743}"/>
              </a:ext>
            </a:extLst>
          </p:cNvPr>
          <p:cNvPicPr>
            <a:picLocks noChangeAspect="1"/>
          </p:cNvPicPr>
          <p:nvPr/>
        </p:nvPicPr>
        <p:blipFill>
          <a:blip r:embed="rId11"/>
          <a:srcRect/>
          <a:stretch/>
        </p:blipFill>
        <p:spPr>
          <a:xfrm>
            <a:off x="327602" y="1552231"/>
            <a:ext cx="1270000" cy="1270000"/>
          </a:xfrm>
          <a:prstGeom prst="rect">
            <a:avLst/>
          </a:prstGeom>
        </p:spPr>
      </p:pic>
      <p:sp>
        <p:nvSpPr>
          <p:cNvPr id="27" name="TextBox 9">
            <a:extLst>
              <a:ext uri="{FF2B5EF4-FFF2-40B4-BE49-F238E27FC236}">
                <a16:creationId xmlns:a16="http://schemas.microsoft.com/office/drawing/2014/main" id="{466049F9-A8F7-9A7F-4C7F-92EB25269D8F}"/>
              </a:ext>
            </a:extLst>
          </p:cNvPr>
          <p:cNvSpPr txBox="1"/>
          <p:nvPr/>
        </p:nvSpPr>
        <p:spPr>
          <a:xfrm>
            <a:off x="332638"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CD PLAYER</a:t>
            </a:r>
          </a:p>
        </p:txBody>
      </p:sp>
      <p:pic>
        <p:nvPicPr>
          <p:cNvPr id="28" name="Grafik 27">
            <a:extLst>
              <a:ext uri="{FF2B5EF4-FFF2-40B4-BE49-F238E27FC236}">
                <a16:creationId xmlns:a16="http://schemas.microsoft.com/office/drawing/2014/main" id="{D6D6804D-CCAD-A212-0FDD-44B010814259}"/>
              </a:ext>
            </a:extLst>
          </p:cNvPr>
          <p:cNvPicPr>
            <a:picLocks noChangeAspect="1"/>
          </p:cNvPicPr>
          <p:nvPr/>
        </p:nvPicPr>
        <p:blipFill>
          <a:blip r:embed="rId12"/>
          <a:srcRect/>
          <a:stretch/>
        </p:blipFill>
        <p:spPr>
          <a:xfrm>
            <a:off x="10554168" y="1552231"/>
            <a:ext cx="1270000" cy="1270000"/>
          </a:xfrm>
          <a:prstGeom prst="rect">
            <a:avLst/>
          </a:prstGeom>
        </p:spPr>
      </p:pic>
      <p:sp>
        <p:nvSpPr>
          <p:cNvPr id="29" name="TextBox 9">
            <a:extLst>
              <a:ext uri="{FF2B5EF4-FFF2-40B4-BE49-F238E27FC236}">
                <a16:creationId xmlns:a16="http://schemas.microsoft.com/office/drawing/2014/main" id="{AA37817C-1839-AACD-F007-F93A83F5E553}"/>
              </a:ext>
            </a:extLst>
          </p:cNvPr>
          <p:cNvSpPr txBox="1"/>
          <p:nvPr/>
        </p:nvSpPr>
        <p:spPr>
          <a:xfrm>
            <a:off x="10559204" y="2932753"/>
            <a:ext cx="1270000" cy="235962"/>
          </a:xfrm>
          <a:prstGeom prst="rect">
            <a:avLst/>
          </a:prstGeom>
          <a:noFill/>
        </p:spPr>
        <p:txBody>
          <a:bodyPr wrap="square" rtlCol="0">
            <a:spAutoFit/>
          </a:bodyPr>
          <a:lstStyle/>
          <a:p>
            <a:pPr algn="ctr"/>
            <a:r>
              <a:rPr lang="en-US" sz="1400" spc="100" baseline="30000" dirty="0">
                <a:latin typeface="Arial Narrow" panose="020B0604020202020204" pitchFamily="34" charset="0"/>
                <a:cs typeface="Arial Narrow" panose="020B0604020202020204" pitchFamily="34" charset="0"/>
              </a:rPr>
              <a:t>STREAMER</a:t>
            </a:r>
          </a:p>
        </p:txBody>
      </p:sp>
      <p:sp>
        <p:nvSpPr>
          <p:cNvPr id="30" name="Legende mit Pfeil nach rechts 29">
            <a:extLst>
              <a:ext uri="{FF2B5EF4-FFF2-40B4-BE49-F238E27FC236}">
                <a16:creationId xmlns:a16="http://schemas.microsoft.com/office/drawing/2014/main" id="{40499181-6F16-17B7-A297-C80060C4DEA5}"/>
              </a:ext>
            </a:extLst>
          </p:cNvPr>
          <p:cNvSpPr/>
          <p:nvPr/>
        </p:nvSpPr>
        <p:spPr>
          <a:xfrm>
            <a:off x="3806043" y="1852665"/>
            <a:ext cx="1269999" cy="284859"/>
          </a:xfrm>
          <a:prstGeom prst="rightArrowCallout">
            <a:avLst>
              <a:gd name="adj1" fmla="val 25000"/>
              <a:gd name="adj2" fmla="val 37466"/>
              <a:gd name="adj3" fmla="val 25000"/>
              <a:gd name="adj4" fmla="val 482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HDMI</a:t>
            </a:r>
          </a:p>
        </p:txBody>
      </p:sp>
      <p:cxnSp>
        <p:nvCxnSpPr>
          <p:cNvPr id="34" name="Gewinkelte Verbindung 33">
            <a:extLst>
              <a:ext uri="{FF2B5EF4-FFF2-40B4-BE49-F238E27FC236}">
                <a16:creationId xmlns:a16="http://schemas.microsoft.com/office/drawing/2014/main" id="{F5899CF6-8EAD-A6BA-6CEF-AB644BEF17D3}"/>
              </a:ext>
            </a:extLst>
          </p:cNvPr>
          <p:cNvCxnSpPr>
            <a:cxnSpLocks/>
          </p:cNvCxnSpPr>
          <p:nvPr/>
        </p:nvCxnSpPr>
        <p:spPr>
          <a:xfrm rot="16200000" flipH="1">
            <a:off x="1641371" y="3719214"/>
            <a:ext cx="2328199" cy="1227197"/>
          </a:xfrm>
          <a:prstGeom prst="bentConnector3">
            <a:avLst>
              <a:gd name="adj1" fmla="val 98755"/>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Gewinkelte Verbindung 34">
            <a:extLst>
              <a:ext uri="{FF2B5EF4-FFF2-40B4-BE49-F238E27FC236}">
                <a16:creationId xmlns:a16="http://schemas.microsoft.com/office/drawing/2014/main" id="{C10F65CA-3F11-85AC-B2DD-960F8481E5AF}"/>
              </a:ext>
            </a:extLst>
          </p:cNvPr>
          <p:cNvCxnSpPr>
            <a:cxnSpLocks/>
          </p:cNvCxnSpPr>
          <p:nvPr/>
        </p:nvCxnSpPr>
        <p:spPr>
          <a:xfrm rot="10800000" flipV="1">
            <a:off x="4741087" y="3324832"/>
            <a:ext cx="4997645" cy="2317368"/>
          </a:xfrm>
          <a:prstGeom prst="bentConnector3">
            <a:avLst>
              <a:gd name="adj1" fmla="val 19"/>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Gewinkelte Verbindung 36">
            <a:extLst>
              <a:ext uri="{FF2B5EF4-FFF2-40B4-BE49-F238E27FC236}">
                <a16:creationId xmlns:a16="http://schemas.microsoft.com/office/drawing/2014/main" id="{3D5C3ACF-B50D-6456-5A98-7A080349C2EA}"/>
              </a:ext>
            </a:extLst>
          </p:cNvPr>
          <p:cNvCxnSpPr>
            <a:cxnSpLocks/>
          </p:cNvCxnSpPr>
          <p:nvPr/>
        </p:nvCxnSpPr>
        <p:spPr>
          <a:xfrm rot="10800000" flipV="1">
            <a:off x="3715834" y="3168716"/>
            <a:ext cx="3183054" cy="1982536"/>
          </a:xfrm>
          <a:prstGeom prst="bentConnector3">
            <a:avLst>
              <a:gd name="adj1" fmla="val 25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Gewinkelte Verbindung 37">
            <a:extLst>
              <a:ext uri="{FF2B5EF4-FFF2-40B4-BE49-F238E27FC236}">
                <a16:creationId xmlns:a16="http://schemas.microsoft.com/office/drawing/2014/main" id="{BFA80313-42FE-90FF-BDFD-50118EA801AA}"/>
              </a:ext>
            </a:extLst>
          </p:cNvPr>
          <p:cNvCxnSpPr>
            <a:cxnSpLocks/>
          </p:cNvCxnSpPr>
          <p:nvPr/>
        </p:nvCxnSpPr>
        <p:spPr>
          <a:xfrm rot="10800000" flipV="1">
            <a:off x="5120888" y="3168716"/>
            <a:ext cx="3183054" cy="1982536"/>
          </a:xfrm>
          <a:prstGeom prst="bentConnector3">
            <a:avLst>
              <a:gd name="adj1" fmla="val 25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Gewinkelte Verbindung 38">
            <a:extLst>
              <a:ext uri="{FF2B5EF4-FFF2-40B4-BE49-F238E27FC236}">
                <a16:creationId xmlns:a16="http://schemas.microsoft.com/office/drawing/2014/main" id="{194F3BEB-0410-ADDC-AEFA-AF9EA5A338F5}"/>
              </a:ext>
            </a:extLst>
          </p:cNvPr>
          <p:cNvCxnSpPr>
            <a:cxnSpLocks/>
          </p:cNvCxnSpPr>
          <p:nvPr/>
        </p:nvCxnSpPr>
        <p:spPr>
          <a:xfrm rot="16200000" flipH="1">
            <a:off x="4440925" y="4087808"/>
            <a:ext cx="1839389" cy="1201"/>
          </a:xfrm>
          <a:prstGeom prst="bentConnector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Gewinkelte Verbindung 39">
            <a:extLst>
              <a:ext uri="{FF2B5EF4-FFF2-40B4-BE49-F238E27FC236}">
                <a16:creationId xmlns:a16="http://schemas.microsoft.com/office/drawing/2014/main" id="{BA93A5F6-D95B-1F85-E369-D59106F04A92}"/>
              </a:ext>
            </a:extLst>
          </p:cNvPr>
          <p:cNvCxnSpPr>
            <a:cxnSpLocks/>
          </p:cNvCxnSpPr>
          <p:nvPr/>
        </p:nvCxnSpPr>
        <p:spPr>
          <a:xfrm>
            <a:off x="909611" y="3168714"/>
            <a:ext cx="2806224" cy="2473489"/>
          </a:xfrm>
          <a:prstGeom prst="bentConnector3">
            <a:avLst>
              <a:gd name="adj1" fmla="val 187"/>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Gewinkelte Verbindung 40">
            <a:extLst>
              <a:ext uri="{FF2B5EF4-FFF2-40B4-BE49-F238E27FC236}">
                <a16:creationId xmlns:a16="http://schemas.microsoft.com/office/drawing/2014/main" id="{1905926A-AA06-ABA9-74C5-8F00827011DC}"/>
              </a:ext>
            </a:extLst>
          </p:cNvPr>
          <p:cNvCxnSpPr>
            <a:cxnSpLocks/>
          </p:cNvCxnSpPr>
          <p:nvPr/>
        </p:nvCxnSpPr>
        <p:spPr>
          <a:xfrm rot="10800000" flipV="1">
            <a:off x="4112942" y="3324832"/>
            <a:ext cx="7076219" cy="2172080"/>
          </a:xfrm>
          <a:prstGeom prst="bentConnector3">
            <a:avLst>
              <a:gd name="adj1" fmla="val 94"/>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4817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6">
            <a:extLst>
              <a:ext uri="{FF2B5EF4-FFF2-40B4-BE49-F238E27FC236}">
                <a16:creationId xmlns:a16="http://schemas.microsoft.com/office/drawing/2014/main" id="{2F93A00D-2D4C-308F-3505-287320CA51E9}"/>
              </a:ext>
            </a:extLst>
          </p:cNvPr>
          <p:cNvSpPr/>
          <p:nvPr/>
        </p:nvSpPr>
        <p:spPr>
          <a:xfrm>
            <a:off x="-1" y="6389649"/>
            <a:ext cx="12192001" cy="4683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82" descr="A picture containing text, clipart&#10;&#10;Description automatically generated">
            <a:extLst>
              <a:ext uri="{FF2B5EF4-FFF2-40B4-BE49-F238E27FC236}">
                <a16:creationId xmlns:a16="http://schemas.microsoft.com/office/drawing/2014/main" id="{282194B5-B37C-A5D8-7D27-8B01EA229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1281" y="6463079"/>
            <a:ext cx="963842" cy="288045"/>
          </a:xfrm>
          <a:prstGeom prst="rect">
            <a:avLst/>
          </a:prstGeom>
          <a:effectLst>
            <a:outerShdw blurRad="25400" dist="12700" dir="2700000" algn="tl" rotWithShape="0">
              <a:prstClr val="black"/>
            </a:outerShdw>
          </a:effectLst>
        </p:spPr>
      </p:pic>
      <p:sp>
        <p:nvSpPr>
          <p:cNvPr id="4" name="TextBox 8">
            <a:extLst>
              <a:ext uri="{FF2B5EF4-FFF2-40B4-BE49-F238E27FC236}">
                <a16:creationId xmlns:a16="http://schemas.microsoft.com/office/drawing/2014/main" id="{0C582659-B6EB-0420-AC98-98D2E29D6AC6}"/>
              </a:ext>
            </a:extLst>
          </p:cNvPr>
          <p:cNvSpPr txBox="1"/>
          <p:nvPr/>
        </p:nvSpPr>
        <p:spPr>
          <a:xfrm>
            <a:off x="295523" y="242139"/>
            <a:ext cx="9490303" cy="659989"/>
          </a:xfrm>
          <a:prstGeom prst="rect">
            <a:avLst/>
          </a:prstGeom>
          <a:noFill/>
        </p:spPr>
        <p:txBody>
          <a:bodyPr wrap="square" rtlCol="0" anchor="t">
            <a:spAutoFit/>
          </a:bodyPr>
          <a:lstStyle/>
          <a:p>
            <a:pPr>
              <a:lnSpc>
                <a:spcPts val="2300"/>
              </a:lnSpc>
            </a:pPr>
            <a:r>
              <a:rPr lang="en-US" sz="2400" b="1" dirty="0">
                <a:latin typeface="Arial Narrow" panose="020B0604020202020204" pitchFamily="34" charset="0"/>
                <a:cs typeface="Arial Narrow" panose="020B0604020202020204" pitchFamily="34" charset="0"/>
              </a:rPr>
              <a:t>BEST WORKMANSHIP AND ICONIC LOOK</a:t>
            </a:r>
          </a:p>
          <a:p>
            <a:pPr>
              <a:lnSpc>
                <a:spcPts val="2300"/>
              </a:lnSpc>
            </a:pPr>
            <a:r>
              <a:rPr lang="en-US" spc="300" dirty="0">
                <a:solidFill>
                  <a:schemeClr val="accent5"/>
                </a:solidFill>
                <a:latin typeface="Arial Narrow" panose="020B0604020202020204" pitchFamily="34" charset="0"/>
                <a:cs typeface="Arial Narrow" panose="020B0604020202020204" pitchFamily="34" charset="0"/>
              </a:rPr>
              <a:t>CUSTOMER REVIEWS AND TEST RESULT</a:t>
            </a:r>
          </a:p>
        </p:txBody>
      </p:sp>
      <p:sp>
        <p:nvSpPr>
          <p:cNvPr id="5" name="TextBox 31">
            <a:extLst>
              <a:ext uri="{FF2B5EF4-FFF2-40B4-BE49-F238E27FC236}">
                <a16:creationId xmlns:a16="http://schemas.microsoft.com/office/drawing/2014/main" id="{F09FC11E-64E0-45FA-6355-E1288510B6E3}"/>
              </a:ext>
            </a:extLst>
          </p:cNvPr>
          <p:cNvSpPr txBox="1"/>
          <p:nvPr/>
        </p:nvSpPr>
        <p:spPr>
          <a:xfrm>
            <a:off x="295523" y="6561150"/>
            <a:ext cx="5174975" cy="215444"/>
          </a:xfrm>
          <a:prstGeom prst="rect">
            <a:avLst/>
          </a:prstGeom>
          <a:noFill/>
        </p:spPr>
        <p:txBody>
          <a:bodyPr wrap="square" rtlCol="0" anchor="t">
            <a:spAutoFit/>
          </a:bodyPr>
          <a:lstStyle/>
          <a:p>
            <a:r>
              <a:rPr lang="en-US" sz="800" dirty="0">
                <a:solidFill>
                  <a:schemeClr val="bg1"/>
                </a:solidFill>
                <a:latin typeface="Arial Narrow" panose="020B0604020202020204" pitchFamily="34" charset="0"/>
                <a:cs typeface="Arial Narrow" panose="020B0604020202020204" pitchFamily="34" charset="0"/>
              </a:rPr>
              <a:t>MR 750 – SALES DECK</a:t>
            </a:r>
          </a:p>
        </p:txBody>
      </p:sp>
      <p:sp>
        <p:nvSpPr>
          <p:cNvPr id="6" name="TextBox 9">
            <a:extLst>
              <a:ext uri="{FF2B5EF4-FFF2-40B4-BE49-F238E27FC236}">
                <a16:creationId xmlns:a16="http://schemas.microsoft.com/office/drawing/2014/main" id="{D432EA14-6557-E9C5-03A2-756355876246}"/>
              </a:ext>
            </a:extLst>
          </p:cNvPr>
          <p:cNvSpPr txBox="1"/>
          <p:nvPr/>
        </p:nvSpPr>
        <p:spPr>
          <a:xfrm>
            <a:off x="333996" y="1452888"/>
            <a:ext cx="4025353" cy="3785652"/>
          </a:xfrm>
          <a:prstGeom prst="rect">
            <a:avLst/>
          </a:prstGeom>
          <a:noFill/>
        </p:spPr>
        <p:txBody>
          <a:bodyPr wrap="square" rtlCol="0">
            <a:spAutoFit/>
          </a:bodyPr>
          <a:lstStyle/>
          <a:p>
            <a:r>
              <a:rPr lang="en-US" sz="2000" b="1" i="1" spc="100" baseline="30000" dirty="0">
                <a:latin typeface="Arial Narrow" panose="020B0604020202020204" pitchFamily="34" charset="0"/>
                <a:cs typeface="Arial Narrow" panose="020B0604020202020204" pitchFamily="34" charset="0"/>
              </a:rPr>
              <a:t>"Insane price / performance ratio"</a:t>
            </a:r>
          </a:p>
          <a:p>
            <a:r>
              <a:rPr lang="en-US" sz="2000" i="1" spc="100" baseline="30000" dirty="0">
                <a:latin typeface="Arial Narrow" panose="020B0604020202020204" pitchFamily="34" charset="0"/>
                <a:cs typeface="Arial Narrow" panose="020B0604020202020204" pitchFamily="34" charset="0"/>
              </a:rPr>
              <a:t>"Of course I had hoped that it would get a lot out of my speakers. But this result I honestly did not expected. Before the decision of buying the receiver I was in some </a:t>
            </a:r>
            <a:r>
              <a:rPr lang="en-US" sz="2000" i="1" spc="100" baseline="30000" dirty="0" err="1">
                <a:latin typeface="Arial Narrow" panose="020B0604020202020204" pitchFamily="34" charset="0"/>
                <a:cs typeface="Arial Narrow" panose="020B0604020202020204" pitchFamily="34" charset="0"/>
              </a:rPr>
              <a:t>Hifi</a:t>
            </a:r>
            <a:r>
              <a:rPr lang="en-US" sz="2000" i="1" spc="100" baseline="30000" dirty="0">
                <a:latin typeface="Arial Narrow" panose="020B0604020202020204" pitchFamily="34" charset="0"/>
                <a:cs typeface="Arial Narrow" panose="020B0604020202020204" pitchFamily="34" charset="0"/>
              </a:rPr>
              <a:t> stores to get some inspiration...meanwhile</a:t>
            </a:r>
            <a:br>
              <a:rPr lang="en-US" sz="2000" i="1" spc="100" baseline="30000" dirty="0">
                <a:latin typeface="Arial Narrow" panose="020B0604020202020204" pitchFamily="34" charset="0"/>
                <a:cs typeface="Arial Narrow" panose="020B0604020202020204" pitchFamily="34" charset="0"/>
              </a:rPr>
            </a:br>
            <a:r>
              <a:rPr lang="en-US" sz="2000" i="1" spc="100" baseline="30000" dirty="0">
                <a:latin typeface="Arial Narrow" panose="020B0604020202020204" pitchFamily="34" charset="0"/>
                <a:cs typeface="Arial Narrow" panose="020B0604020202020204" pitchFamily="34" charset="0"/>
              </a:rPr>
              <a:t>I would say that </a:t>
            </a:r>
            <a:r>
              <a:rPr lang="en-US" sz="2000" i="1" spc="100" baseline="30000" dirty="0" err="1">
                <a:latin typeface="Arial Narrow" panose="020B0604020202020204" pitchFamily="34" charset="0"/>
                <a:cs typeface="Arial Narrow" panose="020B0604020202020204" pitchFamily="34" charset="0"/>
              </a:rPr>
              <a:t>Magnat</a:t>
            </a:r>
            <a:r>
              <a:rPr lang="en-US" sz="2000" i="1" spc="100" baseline="30000" dirty="0">
                <a:latin typeface="Arial Narrow" panose="020B0604020202020204" pitchFamily="34" charset="0"/>
                <a:cs typeface="Arial Narrow" panose="020B0604020202020204" pitchFamily="34" charset="0"/>
              </a:rPr>
              <a:t> has managed to produce a device that can play for quite small money in the concert of the big ones!"</a:t>
            </a:r>
          </a:p>
          <a:p>
            <a:endParaRPr lang="en-US" sz="2000" i="1" spc="100" baseline="30000" dirty="0">
              <a:latin typeface="Arial Narrow" panose="020B0604020202020204" pitchFamily="34" charset="0"/>
              <a:cs typeface="Arial Narrow" panose="020B0604020202020204" pitchFamily="34" charset="0"/>
            </a:endParaRPr>
          </a:p>
          <a:p>
            <a:r>
              <a:rPr lang="en-US" sz="2000" b="1" i="1" spc="100" baseline="30000" dirty="0">
                <a:latin typeface="Arial Narrow" panose="020B0604020202020204" pitchFamily="34" charset="0"/>
                <a:cs typeface="Arial Narrow" panose="020B0604020202020204" pitchFamily="34" charset="0"/>
              </a:rPr>
              <a:t>"Absolutely audiophile ..."</a:t>
            </a:r>
          </a:p>
          <a:p>
            <a:r>
              <a:rPr lang="en-US" sz="2000" i="1" spc="100" baseline="30000" dirty="0">
                <a:latin typeface="Arial Narrow" panose="020B0604020202020204" pitchFamily="34" charset="0"/>
                <a:cs typeface="Arial Narrow" panose="020B0604020202020204" pitchFamily="34" charset="0"/>
              </a:rPr>
              <a:t>"I've had a lot of amps, but this one is really worth it.</a:t>
            </a:r>
            <a:br>
              <a:rPr lang="en-US" sz="2000" i="1" spc="100" baseline="30000" dirty="0">
                <a:latin typeface="Arial Narrow" panose="020B0604020202020204" pitchFamily="34" charset="0"/>
                <a:cs typeface="Arial Narrow" panose="020B0604020202020204" pitchFamily="34" charset="0"/>
              </a:rPr>
            </a:br>
            <a:r>
              <a:rPr lang="en-US" sz="2000" i="1" spc="100" baseline="30000" dirty="0">
                <a:latin typeface="Arial Narrow" panose="020B0604020202020204" pitchFamily="34" charset="0"/>
                <a:cs typeface="Arial Narrow" panose="020B0604020202020204" pitchFamily="34" charset="0"/>
              </a:rPr>
              <a:t>It beats devices that cost more than twice as much. What comes out of my Bowers and Wilkins here in musicality, playfulness, audiophile sound, is already ingenious to call. More is not possible for the price!!!"</a:t>
            </a:r>
          </a:p>
          <a:p>
            <a:endParaRPr lang="en-US" sz="2000" i="1" spc="100" baseline="30000" dirty="0">
              <a:latin typeface="Arial Narrow" panose="020B0604020202020204" pitchFamily="34" charset="0"/>
              <a:cs typeface="Arial Narrow" panose="020B0604020202020204" pitchFamily="34" charset="0"/>
            </a:endParaRPr>
          </a:p>
          <a:p>
            <a:endParaRPr lang="en-US" sz="2000" i="1" spc="100" baseline="30000" dirty="0">
              <a:latin typeface="Arial Narrow" panose="020B0604020202020204" pitchFamily="34" charset="0"/>
              <a:cs typeface="Arial Narrow" panose="020B0604020202020204" pitchFamily="34" charset="0"/>
            </a:endParaRPr>
          </a:p>
          <a:p>
            <a:r>
              <a:rPr lang="en-US" sz="2000" i="1" spc="100" baseline="30000" dirty="0">
                <a:latin typeface="Arial Narrow" panose="020B0604020202020204" pitchFamily="34" charset="0"/>
                <a:cs typeface="Arial Narrow" panose="020B0604020202020204" pitchFamily="34" charset="0"/>
              </a:rPr>
              <a:t>Source: </a:t>
            </a:r>
            <a:r>
              <a:rPr lang="en-US" sz="2000" i="1" spc="100" baseline="30000" dirty="0" err="1">
                <a:latin typeface="Arial Narrow" panose="020B0604020202020204" pitchFamily="34" charset="0"/>
                <a:cs typeface="Arial Narrow" panose="020B0604020202020204" pitchFamily="34" charset="0"/>
              </a:rPr>
              <a:t>Magnat.de</a:t>
            </a:r>
            <a:endParaRPr lang="en-US" sz="2000" i="1" spc="100" baseline="30000" dirty="0">
              <a:latin typeface="Arial Narrow" panose="020B0604020202020204" pitchFamily="34" charset="0"/>
              <a:cs typeface="Arial Narrow" panose="020B0604020202020204" pitchFamily="34" charset="0"/>
            </a:endParaRPr>
          </a:p>
        </p:txBody>
      </p:sp>
      <p:pic>
        <p:nvPicPr>
          <p:cNvPr id="7" name="Picture 29">
            <a:extLst>
              <a:ext uri="{FF2B5EF4-FFF2-40B4-BE49-F238E27FC236}">
                <a16:creationId xmlns:a16="http://schemas.microsoft.com/office/drawing/2014/main" id="{FCAEB50A-FDE4-179B-1174-524B5F70CE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13304" y="0"/>
            <a:ext cx="4392372" cy="5820719"/>
          </a:xfrm>
          <a:prstGeom prst="rect">
            <a:avLst/>
          </a:prstGeom>
        </p:spPr>
      </p:pic>
      <p:pic>
        <p:nvPicPr>
          <p:cNvPr id="8" name="Grafik 7" descr="Ein Bild, das Tisch enthält.&#10;&#10;Automatisch generierte Beschreibung">
            <a:extLst>
              <a:ext uri="{FF2B5EF4-FFF2-40B4-BE49-F238E27FC236}">
                <a16:creationId xmlns:a16="http://schemas.microsoft.com/office/drawing/2014/main" id="{11DBF38E-9C11-3CDD-3964-05AE5E90A7BB}"/>
              </a:ext>
            </a:extLst>
          </p:cNvPr>
          <p:cNvPicPr>
            <a:picLocks noChangeAspect="1"/>
          </p:cNvPicPr>
          <p:nvPr/>
        </p:nvPicPr>
        <p:blipFill>
          <a:blip r:embed="rId5"/>
          <a:stretch>
            <a:fillRect/>
          </a:stretch>
        </p:blipFill>
        <p:spPr>
          <a:xfrm>
            <a:off x="4637179" y="1384300"/>
            <a:ext cx="2628900" cy="2044700"/>
          </a:xfrm>
          <a:prstGeom prst="rect">
            <a:avLst/>
          </a:prstGeom>
        </p:spPr>
      </p:pic>
      <p:pic>
        <p:nvPicPr>
          <p:cNvPr id="9" name="Grafik 8" descr="Ein Bild, das Elektronik, Systemsteuerung enthält.&#10;&#10;Automatisch generierte Beschreibung">
            <a:extLst>
              <a:ext uri="{FF2B5EF4-FFF2-40B4-BE49-F238E27FC236}">
                <a16:creationId xmlns:a16="http://schemas.microsoft.com/office/drawing/2014/main" id="{E61C8FE7-940A-0523-724D-3ECC77EE70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85676" y="2252371"/>
            <a:ext cx="7620000" cy="4129302"/>
          </a:xfrm>
          <a:prstGeom prst="rect">
            <a:avLst/>
          </a:prstGeom>
        </p:spPr>
      </p:pic>
    </p:spTree>
    <p:extLst>
      <p:ext uri="{BB962C8B-B14F-4D97-AF65-F5344CB8AC3E}">
        <p14:creationId xmlns:p14="http://schemas.microsoft.com/office/powerpoint/2010/main" val="400557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a:extLst>
              <a:ext uri="{FF2B5EF4-FFF2-40B4-BE49-F238E27FC236}">
                <a16:creationId xmlns:a16="http://schemas.microsoft.com/office/drawing/2014/main" id="{89AC9983-7AD5-42DC-8814-65A32F27DA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46976" y="4066162"/>
            <a:ext cx="2274165" cy="1292152"/>
          </a:xfrm>
          <a:prstGeom prst="rect">
            <a:avLst/>
          </a:prstGeom>
        </p:spPr>
      </p:pic>
      <p:pic>
        <p:nvPicPr>
          <p:cNvPr id="3" name="Grafik 2">
            <a:extLst>
              <a:ext uri="{FF2B5EF4-FFF2-40B4-BE49-F238E27FC236}">
                <a16:creationId xmlns:a16="http://schemas.microsoft.com/office/drawing/2014/main" id="{32D5D398-6F46-4B87-815D-316D36B7C7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0"/>
            <a:ext cx="11148156" cy="685799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effectLst/>
        </p:spPr>
      </p:pic>
      <p:pic>
        <p:nvPicPr>
          <p:cNvPr id="5" name="Grafik 4">
            <a:extLst>
              <a:ext uri="{FF2B5EF4-FFF2-40B4-BE49-F238E27FC236}">
                <a16:creationId xmlns:a16="http://schemas.microsoft.com/office/drawing/2014/main" id="{A81EC89C-DF28-8B47-8759-7E34ED579E37}"/>
              </a:ext>
            </a:extLst>
          </p:cNvPr>
          <p:cNvPicPr>
            <a:picLocks noChangeAspect="1"/>
          </p:cNvPicPr>
          <p:nvPr/>
        </p:nvPicPr>
        <p:blipFill>
          <a:blip r:embed="rId5"/>
          <a:stretch>
            <a:fillRect/>
          </a:stretch>
        </p:blipFill>
        <p:spPr>
          <a:xfrm>
            <a:off x="9585798" y="204281"/>
            <a:ext cx="1426759" cy="1087054"/>
          </a:xfrm>
          <a:prstGeom prst="rect">
            <a:avLst/>
          </a:prstGeom>
        </p:spPr>
      </p:pic>
      <p:sp>
        <p:nvSpPr>
          <p:cNvPr id="2" name="TextBox 8">
            <a:extLst>
              <a:ext uri="{FF2B5EF4-FFF2-40B4-BE49-F238E27FC236}">
                <a16:creationId xmlns:a16="http://schemas.microsoft.com/office/drawing/2014/main" id="{E9DD35E4-4933-EE0F-042A-C15822220246}"/>
              </a:ext>
            </a:extLst>
          </p:cNvPr>
          <p:cNvSpPr txBox="1"/>
          <p:nvPr/>
        </p:nvSpPr>
        <p:spPr>
          <a:xfrm>
            <a:off x="280134" y="242139"/>
            <a:ext cx="8753718" cy="708079"/>
          </a:xfrm>
          <a:prstGeom prst="rect">
            <a:avLst/>
          </a:prstGeom>
          <a:noFill/>
        </p:spPr>
        <p:txBody>
          <a:bodyPr wrap="square" rtlCol="0" anchor="t">
            <a:spAutoFit/>
          </a:bodyPr>
          <a:lstStyle/>
          <a:p>
            <a:pPr>
              <a:lnSpc>
                <a:spcPts val="2300"/>
              </a:lnSpc>
            </a:pPr>
            <a:r>
              <a:rPr lang="en-US" sz="2400" b="1" dirty="0">
                <a:solidFill>
                  <a:schemeClr val="bg1"/>
                </a:solidFill>
                <a:latin typeface="Arial Narrow" panose="020B0604020202020204" pitchFamily="34" charset="0"/>
                <a:cs typeface="Arial Narrow" panose="020B0604020202020204" pitchFamily="34" charset="0"/>
              </a:rPr>
              <a:t>BLUETOOTH 5</a:t>
            </a:r>
          </a:p>
          <a:p>
            <a:pPr>
              <a:lnSpc>
                <a:spcPts val="2800"/>
              </a:lnSpc>
            </a:pPr>
            <a:r>
              <a:rPr lang="en-US" spc="300" dirty="0">
                <a:solidFill>
                  <a:schemeClr val="accent5"/>
                </a:solidFill>
                <a:latin typeface="Arial Narrow" panose="020B0604020202020204" pitchFamily="34" charset="0"/>
                <a:cs typeface="Arial Narrow" panose="020B0604020202020204" pitchFamily="34" charset="0"/>
              </a:rPr>
              <a:t>HIGHER TRANSMISSION RATE AND RANGE</a:t>
            </a:r>
          </a:p>
        </p:txBody>
      </p:sp>
      <p:sp>
        <p:nvSpPr>
          <p:cNvPr id="4" name="Textfeld 3">
            <a:extLst>
              <a:ext uri="{FF2B5EF4-FFF2-40B4-BE49-F238E27FC236}">
                <a16:creationId xmlns:a16="http://schemas.microsoft.com/office/drawing/2014/main" id="{578CAAD0-D179-7157-555C-CDBE4372034E}"/>
              </a:ext>
            </a:extLst>
          </p:cNvPr>
          <p:cNvSpPr txBox="1"/>
          <p:nvPr/>
        </p:nvSpPr>
        <p:spPr>
          <a:xfrm>
            <a:off x="280134" y="1065766"/>
            <a:ext cx="7172226" cy="738664"/>
          </a:xfrm>
          <a:prstGeom prst="rect">
            <a:avLst/>
          </a:prstGeom>
          <a:noFill/>
        </p:spPr>
        <p:txBody>
          <a:bodyPr wrap="square" rtlCol="0">
            <a:spAutoFit/>
          </a:bodyPr>
          <a:lstStyle/>
          <a:p>
            <a:r>
              <a:rPr lang="de-DE" sz="1400" dirty="0" err="1">
                <a:solidFill>
                  <a:schemeClr val="bg1"/>
                </a:solidFill>
                <a:latin typeface="Arial Narrow" panose="020B0606020202030204" pitchFamily="34" charset="0"/>
              </a:rPr>
              <a:t>Whether</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you're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watching</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movies</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gaming</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or</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using</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any</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streaming</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service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you'll</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be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able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to</a:t>
            </a:r>
            <a:br>
              <a:rPr lang="de-DE" sz="1400" dirty="0">
                <a:solidFill>
                  <a:schemeClr val="bg1"/>
                </a:solidFill>
                <a:latin typeface="Arial Narrow" panose="020B0606020202030204" pitchFamily="34" charset="0"/>
              </a:rPr>
            </a:br>
            <a:r>
              <a:rPr lang="de-DE" sz="1400" dirty="0" err="1">
                <a:solidFill>
                  <a:schemeClr val="bg1"/>
                </a:solidFill>
                <a:latin typeface="Arial Narrow" panose="020B0606020202030204" pitchFamily="34" charset="0"/>
              </a:rPr>
              <a:t>enjoy</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the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right</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sound</a:t>
            </a:r>
            <a:r>
              <a:rPr lang="de-DE" sz="1400" dirty="0">
                <a:solidFill>
                  <a:schemeClr val="bg1"/>
                </a:solidFill>
                <a:latin typeface="Arial Narrow" panose="020B0606020202030204" pitchFamily="34" charset="0"/>
              </a:rPr>
              <a:t> in </a:t>
            </a:r>
            <a:r>
              <a:rPr lang="de-DE" sz="1400" dirty="0" err="1">
                <a:solidFill>
                  <a:schemeClr val="bg1"/>
                </a:solidFill>
                <a:latin typeface="Arial Narrow" panose="020B0606020202030204" pitchFamily="34" charset="0"/>
              </a:rPr>
              <a:t>the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best</a:t>
            </a:r>
            <a:r>
              <a:rPr lang="de-DE" sz="1400" dirty="0">
                <a:solidFill>
                  <a:schemeClr val="bg1"/>
                </a:solidFill>
                <a:latin typeface="Arial Narrow" panose="020B0606020202030204" pitchFamily="34" charset="0"/>
              </a:rPr>
              <a:t> possible </a:t>
            </a:r>
            <a:r>
              <a:rPr lang="de-DE" sz="1400" dirty="0" err="1">
                <a:solidFill>
                  <a:schemeClr val="bg1"/>
                </a:solidFill>
                <a:latin typeface="Arial Narrow" panose="020B0606020202030204" pitchFamily="34" charset="0"/>
              </a:rPr>
              <a:t>quality</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because</a:t>
            </a:r>
            <a:r>
              <a:rPr lang="de-DE" sz="1400" dirty="0">
                <a:solidFill>
                  <a:schemeClr val="bg1"/>
                </a:solidFill>
                <a:latin typeface="Arial Narrow" panose="020B0606020202030204" pitchFamily="34" charset="0"/>
              </a:rPr>
              <a:t> </a:t>
            </a:r>
            <a:r>
              <a:rPr lang="de-DE" sz="1400" dirty="0" err="1">
                <a:solidFill>
                  <a:schemeClr val="bg1"/>
                </a:solidFill>
                <a:latin typeface="Arial Narrow" panose="020B0606020202030204" pitchFamily="34" charset="0"/>
              </a:rPr>
              <a:t>the</a:t>
            </a:r>
            <a:r>
              <a:rPr lang="de-DE" sz="1400" dirty="0">
                <a:solidFill>
                  <a:schemeClr val="bg1"/>
                </a:solidFill>
                <a:latin typeface="Arial Narrow" panose="020B0606020202030204" pitchFamily="34" charset="0"/>
              </a:rPr>
              <a:t> MR 750 </a:t>
            </a:r>
            <a:r>
              <a:rPr lang="de-DE" sz="1400" dirty="0" err="1">
                <a:solidFill>
                  <a:schemeClr val="bg1"/>
                </a:solidFill>
                <a:latin typeface="Arial Narrow" panose="020B0606020202030204" pitchFamily="34" charset="0"/>
              </a:rPr>
              <a:t>has</a:t>
            </a:r>
            <a:r>
              <a:rPr lang="de-DE" sz="1400" dirty="0">
                <a:solidFill>
                  <a:schemeClr val="bg1"/>
                </a:solidFill>
                <a:latin typeface="Arial Narrow" panose="020B0606020202030204" pitchFamily="34" charset="0"/>
              </a:rPr>
              <a:t> Bluetooth 5 </a:t>
            </a:r>
            <a:r>
              <a:rPr lang="de-DE" sz="1400" dirty="0" err="1">
                <a:solidFill>
                  <a:schemeClr val="bg1"/>
                </a:solidFill>
                <a:latin typeface="Arial Narrow" panose="020B0606020202030204" pitchFamily="34" charset="0"/>
              </a:rPr>
              <a:t>with</a:t>
            </a:r>
            <a:br>
              <a:rPr lang="de-DE" sz="1400" dirty="0">
                <a:solidFill>
                  <a:schemeClr val="bg1"/>
                </a:solidFill>
                <a:latin typeface="Arial Narrow" panose="020B0606020202030204" pitchFamily="34" charset="0"/>
              </a:rPr>
            </a:br>
            <a:r>
              <a:rPr lang="de-DE" sz="1400" dirty="0">
                <a:solidFill>
                  <a:schemeClr val="bg1"/>
                </a:solidFill>
                <a:latin typeface="Arial Narrow" panose="020B0606020202030204" pitchFamily="34" charset="0"/>
              </a:rPr>
              <a:t>Qualcomm </a:t>
            </a:r>
            <a:r>
              <a:rPr lang="de-DE" sz="1400" dirty="0" err="1">
                <a:solidFill>
                  <a:schemeClr val="bg1"/>
                </a:solidFill>
                <a:latin typeface="Arial Narrow" panose="020B0606020202030204" pitchFamily="34" charset="0"/>
              </a:rPr>
              <a:t>aptX</a:t>
            </a:r>
            <a:r>
              <a:rPr lang="de-DE" sz="1400" dirty="0">
                <a:solidFill>
                  <a:schemeClr val="bg1"/>
                </a:solidFill>
                <a:latin typeface="Arial Narrow" panose="020B0606020202030204" pitchFamily="34" charset="0"/>
              </a:rPr>
              <a:t> on </a:t>
            </a:r>
            <a:r>
              <a:rPr lang="de-DE" sz="1400" dirty="0" err="1">
                <a:solidFill>
                  <a:schemeClr val="bg1"/>
                </a:solidFill>
                <a:latin typeface="Arial Narrow" panose="020B0606020202030204" pitchFamily="34" charset="0"/>
              </a:rPr>
              <a:t>board</a:t>
            </a:r>
            <a:r>
              <a:rPr lang="de-DE" sz="1400" dirty="0">
                <a:solidFill>
                  <a:schemeClr val="bg1"/>
                </a:solidFill>
                <a:latin typeface="Arial Narrow" panose="020B0606020202030204" pitchFamily="34" charset="0"/>
              </a:rPr>
              <a:t>.</a:t>
            </a:r>
          </a:p>
        </p:txBody>
      </p:sp>
    </p:spTree>
    <p:extLst>
      <p:ext uri="{BB962C8B-B14F-4D97-AF65-F5344CB8AC3E}">
        <p14:creationId xmlns:p14="http://schemas.microsoft.com/office/powerpoint/2010/main" val="4232798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6">
            <a:extLst>
              <a:ext uri="{FF2B5EF4-FFF2-40B4-BE49-F238E27FC236}">
                <a16:creationId xmlns:a16="http://schemas.microsoft.com/office/drawing/2014/main" id="{BE3AE743-8CC2-CA4F-967C-E798D2D2A33C}"/>
              </a:ext>
            </a:extLst>
          </p:cNvPr>
          <p:cNvSpPr/>
          <p:nvPr/>
        </p:nvSpPr>
        <p:spPr>
          <a:xfrm>
            <a:off x="-1" y="6389649"/>
            <a:ext cx="12192001" cy="4683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82" descr="A picture containing text, clipart&#10;&#10;Description automatically generated">
            <a:extLst>
              <a:ext uri="{FF2B5EF4-FFF2-40B4-BE49-F238E27FC236}">
                <a16:creationId xmlns:a16="http://schemas.microsoft.com/office/drawing/2014/main" id="{2FC7D5BA-2EEA-A741-9CC8-B230A7D882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1281" y="6463079"/>
            <a:ext cx="963842" cy="288045"/>
          </a:xfrm>
          <a:prstGeom prst="rect">
            <a:avLst/>
          </a:prstGeom>
          <a:effectLst>
            <a:outerShdw blurRad="25400" dist="12700" dir="2700000" algn="tl" rotWithShape="0">
              <a:prstClr val="black"/>
            </a:outerShdw>
          </a:effectLst>
        </p:spPr>
      </p:pic>
      <p:sp>
        <p:nvSpPr>
          <p:cNvPr id="19" name="TextBox 8">
            <a:extLst>
              <a:ext uri="{FF2B5EF4-FFF2-40B4-BE49-F238E27FC236}">
                <a16:creationId xmlns:a16="http://schemas.microsoft.com/office/drawing/2014/main" id="{26B03843-5628-B641-93B5-B07A9F2C64B8}"/>
              </a:ext>
            </a:extLst>
          </p:cNvPr>
          <p:cNvSpPr txBox="1"/>
          <p:nvPr/>
        </p:nvSpPr>
        <p:spPr>
          <a:xfrm>
            <a:off x="318051" y="196945"/>
            <a:ext cx="6760843" cy="523220"/>
          </a:xfrm>
          <a:prstGeom prst="rect">
            <a:avLst/>
          </a:prstGeom>
          <a:noFill/>
        </p:spPr>
        <p:txBody>
          <a:bodyPr wrap="square" rtlCol="0" anchor="t">
            <a:spAutoFit/>
          </a:bodyPr>
          <a:lstStyle/>
          <a:p>
            <a:r>
              <a:rPr lang="en-US" sz="2800" b="1" dirty="0">
                <a:latin typeface="Arial Narrow" panose="020B0604020202020204" pitchFamily="34" charset="0"/>
                <a:cs typeface="Arial Narrow" panose="020B0604020202020204" pitchFamily="34" charset="0"/>
              </a:rPr>
              <a:t>MR 750</a:t>
            </a:r>
          </a:p>
        </p:txBody>
      </p:sp>
      <p:cxnSp>
        <p:nvCxnSpPr>
          <p:cNvPr id="8" name="Gerade Verbindung 7">
            <a:extLst>
              <a:ext uri="{FF2B5EF4-FFF2-40B4-BE49-F238E27FC236}">
                <a16:creationId xmlns:a16="http://schemas.microsoft.com/office/drawing/2014/main" id="{7D46AC11-B914-891D-F260-E66E7DBAC616}"/>
              </a:ext>
            </a:extLst>
          </p:cNvPr>
          <p:cNvCxnSpPr/>
          <p:nvPr/>
        </p:nvCxnSpPr>
        <p:spPr>
          <a:xfrm>
            <a:off x="234710" y="2775172"/>
            <a:ext cx="1169085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31">
            <a:extLst>
              <a:ext uri="{FF2B5EF4-FFF2-40B4-BE49-F238E27FC236}">
                <a16:creationId xmlns:a16="http://schemas.microsoft.com/office/drawing/2014/main" id="{12F34ABC-B2A0-33FA-D17F-DD2FF00F6EA3}"/>
              </a:ext>
            </a:extLst>
          </p:cNvPr>
          <p:cNvSpPr txBox="1"/>
          <p:nvPr/>
        </p:nvSpPr>
        <p:spPr>
          <a:xfrm>
            <a:off x="295523" y="6561150"/>
            <a:ext cx="5174975" cy="215444"/>
          </a:xfrm>
          <a:prstGeom prst="rect">
            <a:avLst/>
          </a:prstGeom>
          <a:noFill/>
        </p:spPr>
        <p:txBody>
          <a:bodyPr wrap="square" rtlCol="0" anchor="t">
            <a:spAutoFit/>
          </a:bodyPr>
          <a:lstStyle/>
          <a:p>
            <a:r>
              <a:rPr lang="en-US" sz="800" dirty="0">
                <a:solidFill>
                  <a:schemeClr val="bg1"/>
                </a:solidFill>
                <a:latin typeface="Arial Narrow" panose="020B0604020202020204" pitchFamily="34" charset="0"/>
                <a:cs typeface="Arial Narrow" panose="020B0604020202020204" pitchFamily="34" charset="0"/>
              </a:rPr>
              <a:t>MR 750 – SALES DECK</a:t>
            </a:r>
          </a:p>
        </p:txBody>
      </p:sp>
      <p:pic>
        <p:nvPicPr>
          <p:cNvPr id="11" name="Grafik 10">
            <a:extLst>
              <a:ext uri="{FF2B5EF4-FFF2-40B4-BE49-F238E27FC236}">
                <a16:creationId xmlns:a16="http://schemas.microsoft.com/office/drawing/2014/main" id="{0B669D78-04EB-DA6C-B4E3-B90190EAED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21196" y="-953426"/>
            <a:ext cx="7436262" cy="3728598"/>
          </a:xfrm>
          <a:prstGeom prst="rect">
            <a:avLst/>
          </a:prstGeom>
        </p:spPr>
      </p:pic>
      <p:pic>
        <p:nvPicPr>
          <p:cNvPr id="12" name="Grafik 11" descr="Ein Bild, das Text, Fern, Bedienung, Controller enthält.&#10;&#10;Automatisch generierte Beschreibung">
            <a:extLst>
              <a:ext uri="{FF2B5EF4-FFF2-40B4-BE49-F238E27FC236}">
                <a16:creationId xmlns:a16="http://schemas.microsoft.com/office/drawing/2014/main" id="{63527D1B-4331-2520-D3E3-93FB5437E2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355" y="1463075"/>
            <a:ext cx="2295688" cy="2295688"/>
          </a:xfrm>
          <a:prstGeom prst="rect">
            <a:avLst/>
          </a:prstGeom>
        </p:spPr>
      </p:pic>
      <p:graphicFrame>
        <p:nvGraphicFramePr>
          <p:cNvPr id="2" name="Tabelle 1">
            <a:extLst>
              <a:ext uri="{FF2B5EF4-FFF2-40B4-BE49-F238E27FC236}">
                <a16:creationId xmlns:a16="http://schemas.microsoft.com/office/drawing/2014/main" id="{1C903A8B-E615-9949-D6FD-FE25FC78623F}"/>
              </a:ext>
            </a:extLst>
          </p:cNvPr>
          <p:cNvGraphicFramePr>
            <a:graphicFrameLocks noGrp="1"/>
          </p:cNvGraphicFramePr>
          <p:nvPr>
            <p:extLst>
              <p:ext uri="{D42A27DB-BD31-4B8C-83A1-F6EECF244321}">
                <p14:modId xmlns:p14="http://schemas.microsoft.com/office/powerpoint/2010/main" val="2433957760"/>
              </p:ext>
            </p:extLst>
          </p:nvPr>
        </p:nvGraphicFramePr>
        <p:xfrm>
          <a:off x="445725" y="2989257"/>
          <a:ext cx="2265503" cy="2550360"/>
        </p:xfrm>
        <a:graphic>
          <a:graphicData uri="http://schemas.openxmlformats.org/drawingml/2006/table">
            <a:tbl>
              <a:tblPr>
                <a:tableStyleId>{9D7B26C5-4107-4FEC-AEDC-1716B250A1EF}</a:tableStyleId>
              </a:tblPr>
              <a:tblGrid>
                <a:gridCol w="2265503">
                  <a:extLst>
                    <a:ext uri="{9D8B030D-6E8A-4147-A177-3AD203B41FA5}">
                      <a16:colId xmlns:a16="http://schemas.microsoft.com/office/drawing/2014/main" val="2702009919"/>
                    </a:ext>
                  </a:extLst>
                </a:gridCol>
              </a:tblGrid>
              <a:tr h="288000">
                <a:tc>
                  <a:txBody>
                    <a:bodyPr/>
                    <a:lstStyle/>
                    <a:p>
                      <a:pPr algn="l" rtl="0" fontAlgn="t"/>
                      <a:r>
                        <a:rPr lang="de-DE" sz="1000" b="1" u="none" strike="noStrike" dirty="0">
                          <a:solidFill>
                            <a:schemeClr val="tx1"/>
                          </a:solidFill>
                          <a:effectLst/>
                          <a:latin typeface="Arial Narrow" panose="020B0606020202030204" pitchFamily="34" charset="0"/>
                        </a:rPr>
                        <a:t>TUNER</a:t>
                      </a:r>
                      <a:endParaRPr lang="de-DE" sz="1000" b="1" i="0" u="none" strike="noStrike" dirty="0">
                        <a:solidFill>
                          <a:schemeClr val="tx1"/>
                        </a:solidFill>
                        <a:effectLst/>
                        <a:latin typeface="Arial Narrow" panose="020B0606020202030204" pitchFamily="34" charset="0"/>
                      </a:endParaRPr>
                    </a:p>
                  </a:txBody>
                  <a:tcPr marL="6540" marR="6540" marT="654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5024420"/>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FREQUENCY RANGE FM</a:t>
                      </a:r>
                    </a:p>
                    <a:p>
                      <a:pPr marL="0" marR="0" lvl="0" indent="0" algn="l" defTabSz="914400" rtl="0" eaLnBrk="1" fontAlgn="t" latinLnBrk="0" hangingPunct="1">
                        <a:lnSpc>
                          <a:spcPct val="100000"/>
                        </a:lnSpc>
                        <a:spcBef>
                          <a:spcPts val="0"/>
                        </a:spcBef>
                        <a:spcAft>
                          <a:spcPts val="0"/>
                        </a:spcAft>
                        <a:buClrTx/>
                        <a:buSzTx/>
                        <a:buFontTx/>
                        <a:buNone/>
                        <a:tabLst/>
                        <a:defRPr/>
                      </a:pPr>
                      <a:r>
                        <a:rPr lang="de-DE" sz="800" b="0" u="none" strike="noStrike" dirty="0">
                          <a:solidFill>
                            <a:srgbClr val="696969"/>
                          </a:solidFill>
                          <a:effectLst/>
                          <a:latin typeface="Arial Narrow" panose="020B0606020202030204" pitchFamily="34" charset="0"/>
                        </a:rPr>
                        <a:t>87.5 – 108 MHz</a:t>
                      </a: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4295353"/>
                  </a:ext>
                </a:extLst>
              </a:tr>
              <a:tr h="288000">
                <a:tc>
                  <a:txBody>
                    <a:bodyPr/>
                    <a:lstStyle/>
                    <a:p>
                      <a:pPr algn="l" rtl="0" fontAlgn="t"/>
                      <a:r>
                        <a:rPr lang="de-DE" sz="800" b="1" u="none" strike="noStrike" dirty="0">
                          <a:solidFill>
                            <a:schemeClr val="accent1"/>
                          </a:solidFill>
                          <a:effectLst/>
                          <a:latin typeface="Arial Narrow" panose="020B0606020202030204" pitchFamily="34" charset="0"/>
                        </a:rPr>
                        <a:t>FREQUENCY RANGE DAB/DAB+</a:t>
                      </a:r>
                    </a:p>
                    <a:p>
                      <a:pPr marL="0" marR="0" lvl="0" indent="0" algn="l" defTabSz="914400" rtl="0" eaLnBrk="1" fontAlgn="t" latinLnBrk="0" hangingPunct="1">
                        <a:lnSpc>
                          <a:spcPct val="100000"/>
                        </a:lnSpc>
                        <a:spcBef>
                          <a:spcPts val="0"/>
                        </a:spcBef>
                        <a:spcAft>
                          <a:spcPts val="0"/>
                        </a:spcAft>
                        <a:buClrTx/>
                        <a:buSzTx/>
                        <a:buFontTx/>
                        <a:buNone/>
                        <a:tabLst/>
                        <a:defRPr/>
                      </a:pPr>
                      <a:r>
                        <a:rPr lang="de-DE" sz="800" b="0" u="none" strike="noStrike" dirty="0">
                          <a:solidFill>
                            <a:srgbClr val="696969"/>
                          </a:solidFill>
                          <a:effectLst/>
                          <a:latin typeface="Arial Narrow" panose="020B0606020202030204" pitchFamily="34" charset="0"/>
                        </a:rPr>
                        <a:t>174.928 – 239.2 MHz (Band III)</a:t>
                      </a: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0116239"/>
                  </a:ext>
                </a:extLst>
              </a:tr>
              <a:tr h="288000">
                <a:tc>
                  <a:txBody>
                    <a:bodyPr/>
                    <a:lstStyle/>
                    <a:p>
                      <a:pPr algn="l" rtl="0" fontAlgn="t"/>
                      <a:r>
                        <a:rPr lang="de-DE" sz="800" b="1" i="0" u="none" strike="noStrike" dirty="0">
                          <a:solidFill>
                            <a:schemeClr val="accent1"/>
                          </a:solidFill>
                          <a:effectLst/>
                          <a:latin typeface="Arial Narrow" panose="020B0606020202030204" pitchFamily="34" charset="0"/>
                        </a:rPr>
                        <a:t>SENSITIVITY UKW</a:t>
                      </a:r>
                    </a:p>
                    <a:p>
                      <a:pPr marL="0" marR="0" lvl="0" indent="0" algn="l" defTabSz="914400" rtl="0" eaLnBrk="1" fontAlgn="t" latinLnBrk="0" hangingPunct="1">
                        <a:lnSpc>
                          <a:spcPct val="100000"/>
                        </a:lnSpc>
                        <a:spcBef>
                          <a:spcPts val="0"/>
                        </a:spcBef>
                        <a:spcAft>
                          <a:spcPts val="0"/>
                        </a:spcAft>
                        <a:buClrTx/>
                        <a:buSzTx/>
                        <a:buFontTx/>
                        <a:buNone/>
                        <a:tabLst/>
                        <a:defRPr/>
                      </a:pPr>
                      <a:r>
                        <a:rPr lang="de-DE" sz="800" b="0" i="0" u="none" strike="noStrike" dirty="0">
                          <a:solidFill>
                            <a:srgbClr val="696969"/>
                          </a:solidFill>
                          <a:effectLst/>
                          <a:latin typeface="Arial Narrow" panose="020B0606020202030204" pitchFamily="34" charset="0"/>
                        </a:rPr>
                        <a:t>-108 </a:t>
                      </a:r>
                      <a:r>
                        <a:rPr lang="de-DE" sz="800" b="0" i="0" u="none" strike="noStrike" dirty="0" err="1">
                          <a:solidFill>
                            <a:srgbClr val="696969"/>
                          </a:solidFill>
                          <a:effectLst/>
                          <a:latin typeface="Arial Narrow" panose="020B0606020202030204" pitchFamily="34" charset="0"/>
                        </a:rPr>
                        <a:t>dBm</a:t>
                      </a: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0201354"/>
                  </a:ext>
                </a:extLst>
              </a:tr>
              <a:tr h="288000">
                <a:tc>
                  <a:txBody>
                    <a:bodyPr/>
                    <a:lstStyle/>
                    <a:p>
                      <a:pPr algn="l" rtl="0" fontAlgn="t"/>
                      <a:r>
                        <a:rPr lang="de-DE" sz="800" b="1" i="0" u="none" strike="noStrike" dirty="0">
                          <a:solidFill>
                            <a:schemeClr val="accent1"/>
                          </a:solidFill>
                          <a:effectLst/>
                          <a:latin typeface="Arial Narrow" panose="020B0606020202030204" pitchFamily="34" charset="0"/>
                        </a:rPr>
                        <a:t>SENSITIVITY </a:t>
                      </a:r>
                      <a:r>
                        <a:rPr lang="de-DE" sz="800" b="1" u="none" strike="noStrike" dirty="0">
                          <a:solidFill>
                            <a:schemeClr val="accent1"/>
                          </a:solidFill>
                          <a:effectLst/>
                          <a:latin typeface="Arial Narrow" panose="020B0606020202030204" pitchFamily="34" charset="0"/>
                        </a:rPr>
                        <a:t>DAB/DAB+</a:t>
                      </a:r>
                    </a:p>
                    <a:p>
                      <a:pPr marL="0" marR="0" lvl="0" indent="0" algn="l" defTabSz="914400" rtl="0" eaLnBrk="1" fontAlgn="t" latinLnBrk="0" hangingPunct="1">
                        <a:lnSpc>
                          <a:spcPct val="100000"/>
                        </a:lnSpc>
                        <a:spcBef>
                          <a:spcPts val="0"/>
                        </a:spcBef>
                        <a:spcAft>
                          <a:spcPts val="0"/>
                        </a:spcAft>
                        <a:buClrTx/>
                        <a:buSzTx/>
                        <a:buFontTx/>
                        <a:buNone/>
                        <a:tabLst/>
                        <a:defRPr/>
                      </a:pPr>
                      <a:r>
                        <a:rPr lang="de-DE" sz="800" b="0" i="0" u="none" strike="noStrike" dirty="0">
                          <a:solidFill>
                            <a:srgbClr val="696969"/>
                          </a:solidFill>
                          <a:effectLst/>
                          <a:latin typeface="Arial Narrow" panose="020B0606020202030204" pitchFamily="34" charset="0"/>
                        </a:rPr>
                        <a:t>-100 </a:t>
                      </a:r>
                      <a:r>
                        <a:rPr lang="de-DE" sz="800" b="0" i="0" u="none" strike="noStrike" dirty="0" err="1">
                          <a:solidFill>
                            <a:srgbClr val="696969"/>
                          </a:solidFill>
                          <a:effectLst/>
                          <a:latin typeface="Arial Narrow" panose="020B0606020202030204" pitchFamily="34" charset="0"/>
                        </a:rPr>
                        <a:t>dBm</a:t>
                      </a:r>
                      <a:endParaRPr lang="de-DE" sz="800" b="0" i="0" u="none" strike="noStrike" dirty="0">
                        <a:solidFill>
                          <a:srgbClr val="696969"/>
                        </a:solidFill>
                        <a:effectLst/>
                        <a:latin typeface="Arial Narrow" panose="020B0606020202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4480584"/>
                  </a:ext>
                </a:extLst>
              </a:tr>
              <a:tr h="288000">
                <a:tc>
                  <a:txBody>
                    <a:bodyPr/>
                    <a:lstStyle/>
                    <a:p>
                      <a:pPr algn="l" rtl="0" fontAlgn="t"/>
                      <a:r>
                        <a:rPr lang="de-DE" sz="1000" b="1" u="none" strike="noStrike" dirty="0">
                          <a:solidFill>
                            <a:schemeClr val="tx1"/>
                          </a:solidFill>
                          <a:effectLst/>
                          <a:latin typeface="Arial Narrow" panose="020B0606020202030204" pitchFamily="34" charset="0"/>
                        </a:rPr>
                        <a:t>AMPLIFIER</a:t>
                      </a:r>
                      <a:endParaRPr lang="de-DE" sz="1000" b="1" i="0" u="none" strike="noStrike" dirty="0">
                        <a:solidFill>
                          <a:schemeClr val="tx1"/>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96394528"/>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OUTPUT POWER</a:t>
                      </a:r>
                    </a:p>
                    <a:p>
                      <a:pPr lvl="0" algn="l" rtl="0" fontAlgn="t">
                        <a:lnSpc>
                          <a:spcPct val="100000"/>
                        </a:lnSpc>
                      </a:pPr>
                      <a:r>
                        <a:rPr lang="de-DE" sz="800" b="0" u="none" strike="noStrike" dirty="0">
                          <a:solidFill>
                            <a:srgbClr val="696969"/>
                          </a:solidFill>
                          <a:effectLst/>
                          <a:latin typeface="Arial Narrow" panose="020B0606020202030204" pitchFamily="34" charset="0"/>
                        </a:rPr>
                        <a:t>Nominal power: </a:t>
                      </a:r>
                    </a:p>
                    <a:p>
                      <a:pPr lvl="0" algn="l" rtl="0" fontAlgn="t">
                        <a:lnSpc>
                          <a:spcPct val="100000"/>
                        </a:lnSpc>
                      </a:pPr>
                      <a:r>
                        <a:rPr lang="de-DE" sz="800" b="0" u="none" strike="noStrike" dirty="0">
                          <a:solidFill>
                            <a:srgbClr val="696969"/>
                          </a:solidFill>
                          <a:effectLst/>
                          <a:latin typeface="Arial Narrow" panose="020B0606020202030204" pitchFamily="34" charset="0"/>
                        </a:rPr>
                        <a:t>20 Hz – 20 kHz, THD &lt; 1.0%, 4 </a:t>
                      </a:r>
                      <a:r>
                        <a:rPr lang="el-GR" sz="800" b="0" u="none" strike="noStrike" dirty="0">
                          <a:solidFill>
                            <a:srgbClr val="696969"/>
                          </a:solidFill>
                          <a:effectLst/>
                          <a:latin typeface="Arial Narrow" panose="020B0606020202030204" pitchFamily="34" charset="0"/>
                        </a:rPr>
                        <a:t>Ω</a:t>
                      </a:r>
                      <a:r>
                        <a:rPr lang="de-DE" sz="800" b="0" u="none" strike="noStrike" dirty="0">
                          <a:solidFill>
                            <a:srgbClr val="696969"/>
                          </a:solidFill>
                          <a:effectLst/>
                          <a:latin typeface="Arial Narrow" panose="020B0606020202030204" pitchFamily="34" charset="0"/>
                        </a:rPr>
                        <a:t>       </a:t>
                      </a:r>
                      <a:r>
                        <a:rPr lang="el-GR" sz="800" b="0" u="none" strike="noStrike" dirty="0">
                          <a:solidFill>
                            <a:srgbClr val="696969"/>
                          </a:solidFill>
                          <a:effectLst/>
                          <a:latin typeface="Arial Narrow" panose="020B0606020202030204" pitchFamily="34" charset="0"/>
                        </a:rPr>
                        <a:t>2 </a:t>
                      </a:r>
                      <a:r>
                        <a:rPr lang="de-DE" sz="800" b="0" u="none" strike="noStrike" dirty="0">
                          <a:solidFill>
                            <a:srgbClr val="696969"/>
                          </a:solidFill>
                          <a:effectLst/>
                          <a:latin typeface="Arial Narrow" panose="020B0606020202030204" pitchFamily="34" charset="0"/>
                        </a:rPr>
                        <a:t>x   70 W</a:t>
                      </a:r>
                    </a:p>
                    <a:p>
                      <a:pPr lvl="0" algn="l" rtl="0" fontAlgn="t">
                        <a:lnSpc>
                          <a:spcPct val="100000"/>
                        </a:lnSpc>
                      </a:pPr>
                      <a:r>
                        <a:rPr lang="de-DE" sz="800" b="0" u="none" strike="noStrike" dirty="0">
                          <a:solidFill>
                            <a:srgbClr val="696969"/>
                          </a:solidFill>
                          <a:effectLst/>
                          <a:latin typeface="Arial Narrow" panose="020B0606020202030204" pitchFamily="34" charset="0"/>
                        </a:rPr>
                        <a:t>20 Hz – 20 kHz, THD &lt; 1.0%, 8 </a:t>
                      </a:r>
                      <a:r>
                        <a:rPr lang="el-GR" sz="800" b="0" u="none" strike="noStrike" dirty="0">
                          <a:solidFill>
                            <a:srgbClr val="696969"/>
                          </a:solidFill>
                          <a:effectLst/>
                          <a:latin typeface="Arial Narrow" panose="020B0606020202030204" pitchFamily="34" charset="0"/>
                        </a:rPr>
                        <a:t>Ω</a:t>
                      </a:r>
                      <a:r>
                        <a:rPr lang="de-DE" sz="800" b="0" u="none" strike="noStrike" dirty="0">
                          <a:solidFill>
                            <a:srgbClr val="696969"/>
                          </a:solidFill>
                          <a:effectLst/>
                          <a:latin typeface="Arial Narrow" panose="020B0606020202030204" pitchFamily="34" charset="0"/>
                        </a:rPr>
                        <a:t>       </a:t>
                      </a:r>
                      <a:r>
                        <a:rPr lang="el-GR" sz="800" b="0" u="none" strike="noStrike" dirty="0">
                          <a:solidFill>
                            <a:srgbClr val="696969"/>
                          </a:solidFill>
                          <a:effectLst/>
                          <a:latin typeface="Arial Narrow" panose="020B0606020202030204" pitchFamily="34" charset="0"/>
                        </a:rPr>
                        <a:t>2 </a:t>
                      </a:r>
                      <a:r>
                        <a:rPr lang="de-DE" sz="800" b="0" u="none" strike="noStrike" dirty="0">
                          <a:solidFill>
                            <a:srgbClr val="696969"/>
                          </a:solidFill>
                          <a:effectLst/>
                          <a:latin typeface="Arial Narrow" panose="020B0606020202030204" pitchFamily="34" charset="0"/>
                        </a:rPr>
                        <a:t>x   50 W</a:t>
                      </a:r>
                    </a:p>
                    <a:p>
                      <a:pPr lvl="0" algn="l" rtl="0" fontAlgn="t">
                        <a:lnSpc>
                          <a:spcPct val="100000"/>
                        </a:lnSpc>
                      </a:pPr>
                      <a:r>
                        <a:rPr lang="de-DE" sz="800" b="0" u="none" strike="noStrike" dirty="0">
                          <a:solidFill>
                            <a:srgbClr val="696969"/>
                          </a:solidFill>
                          <a:effectLst/>
                          <a:latin typeface="Arial Narrow" panose="020B0606020202030204" pitchFamily="34" charset="0"/>
                        </a:rPr>
                        <a:t>Peak power: 1 kHz, 4 </a:t>
                      </a:r>
                      <a:r>
                        <a:rPr lang="el-GR" sz="800" b="0" u="none" strike="noStrike" dirty="0">
                          <a:solidFill>
                            <a:srgbClr val="696969"/>
                          </a:solidFill>
                          <a:effectLst/>
                          <a:latin typeface="Arial Narrow" panose="020B0606020202030204" pitchFamily="34" charset="0"/>
                        </a:rPr>
                        <a:t>Ω</a:t>
                      </a:r>
                      <a:r>
                        <a:rPr lang="de-DE" sz="800" b="0" u="none" strike="noStrike" dirty="0">
                          <a:solidFill>
                            <a:srgbClr val="696969"/>
                          </a:solidFill>
                          <a:effectLst/>
                          <a:latin typeface="Arial Narrow" panose="020B0606020202030204" pitchFamily="34" charset="0"/>
                        </a:rPr>
                        <a:t>                       </a:t>
                      </a:r>
                      <a:r>
                        <a:rPr lang="el-GR" sz="800" b="0" u="none" strike="noStrike" dirty="0">
                          <a:solidFill>
                            <a:srgbClr val="696969"/>
                          </a:solidFill>
                          <a:effectLst/>
                          <a:latin typeface="Arial Narrow" panose="020B0606020202030204" pitchFamily="34" charset="0"/>
                        </a:rPr>
                        <a:t>2 </a:t>
                      </a:r>
                      <a:r>
                        <a:rPr lang="de-DE" sz="800" b="0" u="none" strike="noStrike" dirty="0">
                          <a:solidFill>
                            <a:srgbClr val="696969"/>
                          </a:solidFill>
                          <a:effectLst/>
                          <a:latin typeface="Arial Narrow" panose="020B0606020202030204" pitchFamily="34" charset="0"/>
                        </a:rPr>
                        <a:t>x 125 W</a:t>
                      </a:r>
                    </a:p>
                    <a:p>
                      <a:pPr lvl="0" algn="l" rtl="0" fontAlgn="t">
                        <a:lnSpc>
                          <a:spcPct val="100000"/>
                        </a:lnSpc>
                      </a:pPr>
                      <a:endParaRPr lang="de-DE" sz="800" b="1"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4833569"/>
                  </a:ext>
                </a:extLst>
              </a:tr>
            </a:tbl>
          </a:graphicData>
        </a:graphic>
      </p:graphicFrame>
      <p:graphicFrame>
        <p:nvGraphicFramePr>
          <p:cNvPr id="3" name="Tabelle 2">
            <a:extLst>
              <a:ext uri="{FF2B5EF4-FFF2-40B4-BE49-F238E27FC236}">
                <a16:creationId xmlns:a16="http://schemas.microsoft.com/office/drawing/2014/main" id="{9C1C3726-5DAC-B763-7B9E-FB603CD760A3}"/>
              </a:ext>
            </a:extLst>
          </p:cNvPr>
          <p:cNvGraphicFramePr>
            <a:graphicFrameLocks noGrp="1"/>
          </p:cNvGraphicFramePr>
          <p:nvPr>
            <p:extLst>
              <p:ext uri="{D42A27DB-BD31-4B8C-83A1-F6EECF244321}">
                <p14:modId xmlns:p14="http://schemas.microsoft.com/office/powerpoint/2010/main" val="3588275989"/>
              </p:ext>
            </p:extLst>
          </p:nvPr>
        </p:nvGraphicFramePr>
        <p:xfrm>
          <a:off x="2911041" y="3245175"/>
          <a:ext cx="2461612" cy="2586480"/>
        </p:xfrm>
        <a:graphic>
          <a:graphicData uri="http://schemas.openxmlformats.org/drawingml/2006/table">
            <a:tbl>
              <a:tblPr>
                <a:tableStyleId>{9D7B26C5-4107-4FEC-AEDC-1716B250A1EF}</a:tableStyleId>
              </a:tblPr>
              <a:tblGrid>
                <a:gridCol w="2461612">
                  <a:extLst>
                    <a:ext uri="{9D8B030D-6E8A-4147-A177-3AD203B41FA5}">
                      <a16:colId xmlns:a16="http://schemas.microsoft.com/office/drawing/2014/main" val="2702009919"/>
                    </a:ext>
                  </a:extLst>
                </a:gridCol>
              </a:tblGrid>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FREQUENCY RESPONSE</a:t>
                      </a:r>
                    </a:p>
                    <a:p>
                      <a:pPr lvl="0" algn="l" rtl="0" fontAlgn="t">
                        <a:lnSpc>
                          <a:spcPct val="100000"/>
                        </a:lnSpc>
                      </a:pPr>
                      <a:r>
                        <a:rPr lang="de-DE" sz="800" b="0" u="none" strike="noStrike" dirty="0">
                          <a:solidFill>
                            <a:srgbClr val="696969"/>
                          </a:solidFill>
                          <a:effectLst/>
                          <a:latin typeface="Arial Narrow" panose="020B0606020202030204" pitchFamily="34" charset="0"/>
                        </a:rPr>
                        <a:t>CD/Streamer/Aux/Line              5 Hz – 100 kHz (-3,0 dB)</a:t>
                      </a:r>
                    </a:p>
                    <a:p>
                      <a:pPr lvl="0" algn="l" rtl="0" fontAlgn="t">
                        <a:lnSpc>
                          <a:spcPct val="100000"/>
                        </a:lnSpc>
                      </a:pPr>
                      <a:r>
                        <a:rPr lang="de-DE" sz="800" b="0" u="none" strike="noStrike" dirty="0">
                          <a:solidFill>
                            <a:srgbClr val="696969"/>
                          </a:solidFill>
                          <a:effectLst/>
                          <a:latin typeface="Arial Narrow" panose="020B0606020202030204" pitchFamily="34" charset="0"/>
                        </a:rPr>
                        <a:t>	         20 Hz – 20 kHz (+/-0,3 dB)</a:t>
                      </a:r>
                    </a:p>
                    <a:p>
                      <a:pPr lvl="0" algn="l" rtl="0" fontAlgn="t">
                        <a:lnSpc>
                          <a:spcPct val="100000"/>
                        </a:lnSpc>
                      </a:pPr>
                      <a:r>
                        <a:rPr lang="de-DE" sz="800" b="0" u="none" strike="noStrike" dirty="0" err="1">
                          <a:solidFill>
                            <a:srgbClr val="696969"/>
                          </a:solidFill>
                          <a:effectLst/>
                          <a:latin typeface="Arial Narrow" panose="020B0606020202030204" pitchFamily="34" charset="0"/>
                        </a:rPr>
                        <a:t>Phono</a:t>
                      </a:r>
                      <a:r>
                        <a:rPr lang="de-DE" sz="800" b="0" u="none" strike="noStrike" dirty="0">
                          <a:solidFill>
                            <a:srgbClr val="696969"/>
                          </a:solidFill>
                          <a:effectLst/>
                          <a:latin typeface="Arial Narrow" panose="020B0606020202030204" pitchFamily="34" charset="0"/>
                        </a:rPr>
                        <a:t>	         20 Hz – 20 kHz (+/-0,8 dB)</a:t>
                      </a:r>
                    </a:p>
                    <a:p>
                      <a:pPr lvl="0" algn="l" rtl="0" fontAlgn="t">
                        <a:lnSpc>
                          <a:spcPct val="100000"/>
                        </a:lnSpc>
                      </a:pPr>
                      <a:r>
                        <a:rPr lang="de-DE" sz="800" b="0" u="none" strike="noStrike" dirty="0" err="1">
                          <a:solidFill>
                            <a:srgbClr val="696969"/>
                          </a:solidFill>
                          <a:effectLst/>
                          <a:latin typeface="Arial Narrow" panose="020B0606020202030204" pitchFamily="34" charset="0"/>
                        </a:rPr>
                        <a:t>Subsonic</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filter</a:t>
                      </a:r>
                      <a:r>
                        <a:rPr lang="de-DE" sz="800" b="0" u="none" strike="noStrike" dirty="0">
                          <a:solidFill>
                            <a:srgbClr val="696969"/>
                          </a:solidFill>
                          <a:effectLst/>
                          <a:latin typeface="Arial Narrow" panose="020B0606020202030204" pitchFamily="34" charset="0"/>
                        </a:rPr>
                        <a:t>	         16 Hz, 18 dB/Oktave</a:t>
                      </a:r>
                    </a:p>
                    <a:p>
                      <a:pPr lvl="0" algn="l" rtl="0" fontAlgn="t">
                        <a:lnSpc>
                          <a:spcPct val="100000"/>
                        </a:lnSpc>
                      </a:pPr>
                      <a:endParaRPr lang="de-DE" sz="800" b="1" i="0" u="none" strike="noStrike" dirty="0">
                        <a:solidFill>
                          <a:schemeClr val="tx1"/>
                        </a:solidFill>
                        <a:effectLst/>
                        <a:latin typeface="Arial Narrow" panose="020B0606020202030204" pitchFamily="34" charset="0"/>
                      </a:endParaRPr>
                    </a:p>
                  </a:txBody>
                  <a:tcPr marL="6540" marR="6540" marT="654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5024420"/>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S/N RATIO</a:t>
                      </a:r>
                    </a:p>
                    <a:p>
                      <a:pPr lvl="0" algn="l" rtl="0" fontAlgn="t">
                        <a:lnSpc>
                          <a:spcPct val="100000"/>
                        </a:lnSpc>
                      </a:pPr>
                      <a:r>
                        <a:rPr lang="de-DE" sz="800" b="0" u="none" strike="noStrike" dirty="0">
                          <a:solidFill>
                            <a:srgbClr val="696969"/>
                          </a:solidFill>
                          <a:effectLst/>
                          <a:latin typeface="Arial Narrow" panose="020B0606020202030204" pitchFamily="34" charset="0"/>
                        </a:rPr>
                        <a:t>CD/Streamer/Aux/Line             102 dB (A)</a:t>
                      </a:r>
                    </a:p>
                    <a:p>
                      <a:pPr lvl="0" algn="l" rtl="0" fontAlgn="t">
                        <a:lnSpc>
                          <a:spcPct val="100000"/>
                        </a:lnSpc>
                      </a:pPr>
                      <a:r>
                        <a:rPr lang="de-DE" sz="800" b="0" u="none" strike="noStrike" dirty="0">
                          <a:solidFill>
                            <a:srgbClr val="696969"/>
                          </a:solidFill>
                          <a:effectLst/>
                          <a:latin typeface="Arial Narrow" panose="020B0606020202030204" pitchFamily="34" charset="0"/>
                        </a:rPr>
                        <a:t>Digital </a:t>
                      </a:r>
                      <a:r>
                        <a:rPr lang="de-DE" sz="800" b="0" u="none" strike="noStrike" dirty="0" err="1">
                          <a:solidFill>
                            <a:srgbClr val="696969"/>
                          </a:solidFill>
                          <a:effectLst/>
                          <a:latin typeface="Arial Narrow" panose="020B0606020202030204" pitchFamily="34" charset="0"/>
                        </a:rPr>
                        <a:t>inputs</a:t>
                      </a:r>
                      <a:r>
                        <a:rPr lang="de-DE" sz="800" b="0" u="none" strike="noStrike" dirty="0">
                          <a:solidFill>
                            <a:srgbClr val="696969"/>
                          </a:solidFill>
                          <a:effectLst/>
                          <a:latin typeface="Arial Narrow" panose="020B0606020202030204" pitchFamily="34" charset="0"/>
                        </a:rPr>
                        <a:t>	          -</a:t>
                      </a:r>
                    </a:p>
                    <a:p>
                      <a:pPr lvl="0" algn="l" rtl="0" fontAlgn="t">
                        <a:lnSpc>
                          <a:spcPct val="100000"/>
                        </a:lnSpc>
                      </a:pPr>
                      <a:r>
                        <a:rPr lang="de-DE" sz="800" b="0" u="none" strike="noStrike" dirty="0" err="1">
                          <a:solidFill>
                            <a:srgbClr val="696969"/>
                          </a:solidFill>
                          <a:effectLst/>
                          <a:latin typeface="Arial Narrow" panose="020B0606020202030204" pitchFamily="34" charset="0"/>
                        </a:rPr>
                        <a:t>Phono</a:t>
                      </a:r>
                      <a:r>
                        <a:rPr lang="de-DE" sz="800" b="0" u="none" strike="noStrike" dirty="0">
                          <a:solidFill>
                            <a:srgbClr val="696969"/>
                          </a:solidFill>
                          <a:effectLst/>
                          <a:latin typeface="Arial Narrow" panose="020B0606020202030204" pitchFamily="34" charset="0"/>
                        </a:rPr>
                        <a:t> (MM)	          82 dB (A)</a:t>
                      </a:r>
                    </a:p>
                    <a:p>
                      <a:pPr lvl="0" algn="l" rtl="0" fontAlgn="t">
                        <a:lnSpc>
                          <a:spcPct val="100000"/>
                        </a:lnSpc>
                      </a:pPr>
                      <a:endParaRPr lang="de-DE" sz="800" b="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4295353"/>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INPUT SENSITIVITY</a:t>
                      </a:r>
                    </a:p>
                    <a:p>
                      <a:pPr lvl="0" algn="l" rtl="0" fontAlgn="t">
                        <a:lnSpc>
                          <a:spcPct val="100000"/>
                        </a:lnSpc>
                      </a:pPr>
                      <a:r>
                        <a:rPr lang="de-DE" sz="800" b="0" u="none" strike="noStrike" dirty="0">
                          <a:solidFill>
                            <a:srgbClr val="696969"/>
                          </a:solidFill>
                          <a:effectLst/>
                          <a:latin typeface="Arial Narrow" panose="020B0606020202030204" pitchFamily="34" charset="0"/>
                        </a:rPr>
                        <a:t>Aux/Line	          470 mV/100 </a:t>
                      </a:r>
                      <a:r>
                        <a:rPr lang="de-DE" sz="800" b="0" u="none" strike="noStrike" dirty="0" err="1">
                          <a:solidFill>
                            <a:srgbClr val="696969"/>
                          </a:solidFill>
                          <a:effectLst/>
                          <a:latin typeface="Arial Narrow" panose="020B0606020202030204" pitchFamily="34" charset="0"/>
                        </a:rPr>
                        <a:t>k</a:t>
                      </a:r>
                      <a:r>
                        <a:rPr lang="el-GR" sz="800" b="0" u="none" strike="noStrike" dirty="0">
                          <a:solidFill>
                            <a:srgbClr val="696969"/>
                          </a:solidFill>
                          <a:effectLst/>
                          <a:latin typeface="Arial Narrow" panose="020B0606020202030204" pitchFamily="34" charset="0"/>
                        </a:rPr>
                        <a:t>Ω</a:t>
                      </a:r>
                    </a:p>
                    <a:p>
                      <a:pPr lvl="0" algn="l" rtl="0" fontAlgn="t">
                        <a:lnSpc>
                          <a:spcPct val="100000"/>
                        </a:lnSpc>
                      </a:pPr>
                      <a:r>
                        <a:rPr lang="de-DE" sz="800" b="0" u="none" strike="noStrike" dirty="0" err="1">
                          <a:solidFill>
                            <a:srgbClr val="696969"/>
                          </a:solidFill>
                          <a:effectLst/>
                          <a:latin typeface="Arial Narrow" panose="020B0606020202030204" pitchFamily="34" charset="0"/>
                        </a:rPr>
                        <a:t>Phono</a:t>
                      </a:r>
                      <a:r>
                        <a:rPr lang="de-DE" sz="800" b="0" u="none" strike="noStrike" dirty="0">
                          <a:solidFill>
                            <a:srgbClr val="696969"/>
                          </a:solidFill>
                          <a:effectLst/>
                          <a:latin typeface="Arial Narrow" panose="020B0606020202030204" pitchFamily="34" charset="0"/>
                        </a:rPr>
                        <a:t>	          5 mV/47 </a:t>
                      </a:r>
                      <a:r>
                        <a:rPr lang="de-DE" sz="800" b="0" u="none" strike="noStrike" dirty="0" err="1">
                          <a:solidFill>
                            <a:srgbClr val="696969"/>
                          </a:solidFill>
                          <a:effectLst/>
                          <a:latin typeface="Arial Narrow" panose="020B0606020202030204" pitchFamily="34" charset="0"/>
                        </a:rPr>
                        <a:t>k</a:t>
                      </a:r>
                      <a:r>
                        <a:rPr lang="el-GR" sz="800" b="0" u="none" strike="noStrike" dirty="0">
                          <a:solidFill>
                            <a:srgbClr val="696969"/>
                          </a:solidFill>
                          <a:effectLst/>
                          <a:latin typeface="Arial Narrow" panose="020B0606020202030204" pitchFamily="34" charset="0"/>
                        </a:rPr>
                        <a:t>Ω</a:t>
                      </a:r>
                      <a:endParaRPr lang="de-DE" sz="800" b="0" u="none" strike="noStrike" dirty="0">
                        <a:solidFill>
                          <a:srgbClr val="696969"/>
                        </a:solidFill>
                        <a:effectLst/>
                        <a:latin typeface="Arial Narrow" panose="020B0606020202030204" pitchFamily="34" charset="0"/>
                      </a:endParaRPr>
                    </a:p>
                    <a:p>
                      <a:pPr lvl="0" algn="l" rtl="0" fontAlgn="t">
                        <a:lnSpc>
                          <a:spcPct val="100000"/>
                        </a:lnSpc>
                      </a:pPr>
                      <a:endParaRPr lang="de-DE" sz="800" b="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0116239"/>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DIGITAL INPUTS</a:t>
                      </a:r>
                    </a:p>
                    <a:p>
                      <a:pPr marL="0" marR="0" lvl="0" indent="0" algn="l" defTabSz="914400" rtl="0" eaLnBrk="1" fontAlgn="t" latinLnBrk="0" hangingPunct="1">
                        <a:lnSpc>
                          <a:spcPct val="100000"/>
                        </a:lnSpc>
                        <a:spcBef>
                          <a:spcPts val="0"/>
                        </a:spcBef>
                        <a:spcAft>
                          <a:spcPts val="0"/>
                        </a:spcAft>
                        <a:buClrTx/>
                        <a:buSzTx/>
                        <a:buFontTx/>
                        <a:buNone/>
                        <a:tabLst/>
                        <a:defRPr/>
                      </a:pPr>
                      <a:r>
                        <a:rPr lang="de-DE" sz="800" b="0" u="none" strike="noStrike" dirty="0">
                          <a:solidFill>
                            <a:srgbClr val="696969"/>
                          </a:solidFill>
                          <a:effectLst/>
                          <a:latin typeface="Arial Narrow" panose="020B0606020202030204" pitchFamily="34" charset="0"/>
                        </a:rPr>
                        <a:t>1 x HDMI Ver. 1.4 (PCM)</a:t>
                      </a:r>
                      <a:endParaRPr lang="de-DE" sz="800" b="0" i="0" u="none" strike="noStrike" dirty="0">
                        <a:solidFill>
                          <a:srgbClr val="696969"/>
                        </a:solidFill>
                        <a:effectLst/>
                        <a:latin typeface="Arial Narrow" panose="020B0606020202030204" pitchFamily="34" charset="0"/>
                      </a:endParaRPr>
                    </a:p>
                    <a:p>
                      <a:pPr lvl="0" algn="l" rtl="0" fontAlgn="t">
                        <a:lnSpc>
                          <a:spcPct val="100000"/>
                        </a:lnSpc>
                      </a:pPr>
                      <a:r>
                        <a:rPr lang="de-DE" sz="800" b="0" u="none" strike="noStrike" dirty="0">
                          <a:solidFill>
                            <a:srgbClr val="696969"/>
                          </a:solidFill>
                          <a:effectLst/>
                          <a:latin typeface="Arial Narrow" panose="020B0606020202030204" pitchFamily="34" charset="0"/>
                        </a:rPr>
                        <a:t>1 x </a:t>
                      </a:r>
                      <a:r>
                        <a:rPr lang="de-DE" sz="800" b="0" u="none" strike="noStrike" dirty="0" err="1">
                          <a:solidFill>
                            <a:srgbClr val="696969"/>
                          </a:solidFill>
                          <a:effectLst/>
                          <a:latin typeface="Arial Narrow" panose="020B0606020202030204" pitchFamily="34" charset="0"/>
                        </a:rPr>
                        <a:t>optical</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Toslink</a:t>
                      </a:r>
                      <a:r>
                        <a:rPr lang="de-DE" sz="800" b="0" u="none" strike="noStrike" dirty="0">
                          <a:solidFill>
                            <a:srgbClr val="696969"/>
                          </a:solidFill>
                          <a:effectLst/>
                          <a:latin typeface="Arial Narrow" panose="020B0606020202030204" pitchFamily="34" charset="0"/>
                        </a:rPr>
                        <a:t>™)</a:t>
                      </a:r>
                    </a:p>
                    <a:p>
                      <a:pPr lvl="0" algn="l" rtl="0" fontAlgn="t">
                        <a:lnSpc>
                          <a:spcPct val="100000"/>
                        </a:lnSpc>
                      </a:pPr>
                      <a:r>
                        <a:rPr lang="de-DE" sz="800" b="0" u="none" strike="noStrike" dirty="0">
                          <a:solidFill>
                            <a:srgbClr val="696969"/>
                          </a:solidFill>
                          <a:effectLst/>
                          <a:latin typeface="Arial Narrow" panose="020B0606020202030204" pitchFamily="34" charset="0"/>
                        </a:rPr>
                        <a:t>1 x </a:t>
                      </a:r>
                      <a:r>
                        <a:rPr lang="de-DE" sz="800" b="0" u="none" strike="noStrike" dirty="0" err="1">
                          <a:solidFill>
                            <a:srgbClr val="696969"/>
                          </a:solidFill>
                          <a:effectLst/>
                          <a:latin typeface="Arial Narrow" panose="020B0606020202030204" pitchFamily="34" charset="0"/>
                        </a:rPr>
                        <a:t>coaxial</a:t>
                      </a:r>
                      <a:r>
                        <a:rPr lang="de-DE" sz="800" b="0" u="none" strike="noStrike" dirty="0">
                          <a:solidFill>
                            <a:srgbClr val="696969"/>
                          </a:solidFill>
                          <a:effectLst/>
                          <a:latin typeface="Arial Narrow" panose="020B0606020202030204" pitchFamily="34" charset="0"/>
                        </a:rPr>
                        <a:t> (Cinch)</a:t>
                      </a:r>
                    </a:p>
                    <a:p>
                      <a:pPr lvl="0" algn="l" rtl="0" fontAlgn="t">
                        <a:lnSpc>
                          <a:spcPct val="100000"/>
                        </a:lnSpc>
                      </a:pPr>
                      <a:r>
                        <a:rPr lang="de-DE" sz="800" b="0" u="none" strike="noStrike" dirty="0" err="1">
                          <a:solidFill>
                            <a:srgbClr val="696969"/>
                          </a:solidFill>
                          <a:effectLst/>
                          <a:latin typeface="Arial Narrow" panose="020B0606020202030204" pitchFamily="34" charset="0"/>
                        </a:rPr>
                        <a:t>Supported</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sampling</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frequencies</a:t>
                      </a:r>
                      <a:r>
                        <a:rPr lang="de-DE" sz="800" b="0" u="none" strike="noStrike" dirty="0">
                          <a:solidFill>
                            <a:srgbClr val="696969"/>
                          </a:solidFill>
                          <a:effectLst/>
                          <a:latin typeface="Arial Narrow" panose="020B0606020202030204" pitchFamily="34" charset="0"/>
                        </a:rPr>
                        <a:t>: 44.1/48/88.2/96/176.4/192 kHz</a:t>
                      </a:r>
                    </a:p>
                    <a:p>
                      <a:pPr lvl="0" algn="l" rtl="0" fontAlgn="t">
                        <a:lnSpc>
                          <a:spcPct val="100000"/>
                        </a:lnSpc>
                      </a:pPr>
                      <a:r>
                        <a:rPr lang="de-DE" sz="800" b="0" u="none" strike="noStrike" dirty="0" err="1">
                          <a:solidFill>
                            <a:srgbClr val="696969"/>
                          </a:solidFill>
                          <a:effectLst/>
                          <a:latin typeface="Arial Narrow" panose="020B0606020202030204" pitchFamily="34" charset="0"/>
                        </a:rPr>
                        <a:t>Supported</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bit</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depths</a:t>
                      </a:r>
                      <a:r>
                        <a:rPr lang="de-DE" sz="800" b="0" u="none" strike="noStrike" dirty="0">
                          <a:solidFill>
                            <a:srgbClr val="696969"/>
                          </a:solidFill>
                          <a:effectLst/>
                          <a:latin typeface="Arial Narrow" panose="020B0606020202030204" pitchFamily="34" charset="0"/>
                        </a:rPr>
                        <a:t>: 16/24 Bit</a:t>
                      </a: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0201354"/>
                  </a:ext>
                </a:extLst>
              </a:tr>
            </a:tbl>
          </a:graphicData>
        </a:graphic>
      </p:graphicFrame>
      <p:graphicFrame>
        <p:nvGraphicFramePr>
          <p:cNvPr id="5" name="Tabelle 4">
            <a:extLst>
              <a:ext uri="{FF2B5EF4-FFF2-40B4-BE49-F238E27FC236}">
                <a16:creationId xmlns:a16="http://schemas.microsoft.com/office/drawing/2014/main" id="{52FC938F-AC0F-F6A8-7EE2-ECCED52C9709}"/>
              </a:ext>
            </a:extLst>
          </p:cNvPr>
          <p:cNvGraphicFramePr>
            <a:graphicFrameLocks noGrp="1"/>
          </p:cNvGraphicFramePr>
          <p:nvPr>
            <p:extLst>
              <p:ext uri="{D42A27DB-BD31-4B8C-83A1-F6EECF244321}">
                <p14:modId xmlns:p14="http://schemas.microsoft.com/office/powerpoint/2010/main" val="1786422173"/>
              </p:ext>
            </p:extLst>
          </p:nvPr>
        </p:nvGraphicFramePr>
        <p:xfrm>
          <a:off x="6095999" y="3245175"/>
          <a:ext cx="2461612" cy="2105340"/>
        </p:xfrm>
        <a:graphic>
          <a:graphicData uri="http://schemas.openxmlformats.org/drawingml/2006/table">
            <a:tbl>
              <a:tblPr>
                <a:tableStyleId>{9D7B26C5-4107-4FEC-AEDC-1716B250A1EF}</a:tableStyleId>
              </a:tblPr>
              <a:tblGrid>
                <a:gridCol w="2461612">
                  <a:extLst>
                    <a:ext uri="{9D8B030D-6E8A-4147-A177-3AD203B41FA5}">
                      <a16:colId xmlns:a16="http://schemas.microsoft.com/office/drawing/2014/main" val="2702009919"/>
                    </a:ext>
                  </a:extLst>
                </a:gridCol>
              </a:tblGrid>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OUTPUTS</a:t>
                      </a:r>
                    </a:p>
                    <a:p>
                      <a:pPr lvl="0" algn="l" rtl="0" fontAlgn="t">
                        <a:lnSpc>
                          <a:spcPct val="100000"/>
                        </a:lnSpc>
                      </a:pPr>
                      <a:r>
                        <a:rPr lang="de-DE" sz="800" b="0" u="none" strike="noStrike" dirty="0">
                          <a:solidFill>
                            <a:srgbClr val="696969"/>
                          </a:solidFill>
                          <a:effectLst/>
                          <a:latin typeface="Arial Narrow" panose="020B0606020202030204" pitchFamily="34" charset="0"/>
                        </a:rPr>
                        <a:t>1 x </a:t>
                      </a:r>
                      <a:r>
                        <a:rPr lang="de-DE" sz="800" b="0" u="none" strike="noStrike" dirty="0" err="1">
                          <a:solidFill>
                            <a:srgbClr val="696969"/>
                          </a:solidFill>
                          <a:effectLst/>
                          <a:latin typeface="Arial Narrow" panose="020B0606020202030204" pitchFamily="34" charset="0"/>
                        </a:rPr>
                        <a:t>Headphone</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output</a:t>
                      </a:r>
                      <a:r>
                        <a:rPr lang="de-DE" sz="800" b="0" u="none" strike="noStrike" dirty="0">
                          <a:solidFill>
                            <a:srgbClr val="696969"/>
                          </a:solidFill>
                          <a:effectLst/>
                          <a:latin typeface="Arial Narrow" panose="020B0606020202030204" pitchFamily="34" charset="0"/>
                        </a:rPr>
                        <a:t> 6.3mm socket</a:t>
                      </a:r>
                    </a:p>
                    <a:p>
                      <a:pPr lvl="0" algn="l" rtl="0" fontAlgn="t">
                        <a:lnSpc>
                          <a:spcPct val="100000"/>
                        </a:lnSpc>
                      </a:pPr>
                      <a:r>
                        <a:rPr lang="de-DE" sz="800" b="0" u="none" strike="noStrike" dirty="0">
                          <a:solidFill>
                            <a:srgbClr val="696969"/>
                          </a:solidFill>
                          <a:effectLst/>
                          <a:latin typeface="Arial Narrow" panose="020B0606020202030204" pitchFamily="34" charset="0"/>
                        </a:rPr>
                        <a:t>1 x Subwoofer </a:t>
                      </a:r>
                      <a:r>
                        <a:rPr lang="de-DE" sz="800" b="0" u="none" strike="noStrike" dirty="0" err="1">
                          <a:solidFill>
                            <a:srgbClr val="696969"/>
                          </a:solidFill>
                          <a:effectLst/>
                          <a:latin typeface="Arial Narrow" panose="020B0606020202030204" pitchFamily="34" charset="0"/>
                        </a:rPr>
                        <a:t>output</a:t>
                      </a:r>
                      <a:r>
                        <a:rPr lang="de-DE" sz="800" b="0" u="none" strike="noStrike" dirty="0">
                          <a:solidFill>
                            <a:srgbClr val="696969"/>
                          </a:solidFill>
                          <a:effectLst/>
                          <a:latin typeface="Arial Narrow" panose="020B0606020202030204" pitchFamily="34" charset="0"/>
                        </a:rPr>
                        <a:t> (RCH)</a:t>
                      </a:r>
                    </a:p>
                    <a:p>
                      <a:pPr lvl="0" algn="l" rtl="0" fontAlgn="t">
                        <a:lnSpc>
                          <a:spcPct val="100000"/>
                        </a:lnSpc>
                      </a:pPr>
                      <a:r>
                        <a:rPr lang="de-DE" sz="800" b="0" u="none" strike="noStrike" dirty="0">
                          <a:solidFill>
                            <a:srgbClr val="696969"/>
                          </a:solidFill>
                          <a:effectLst/>
                          <a:latin typeface="Arial Narrow" panose="020B0606020202030204" pitchFamily="34" charset="0"/>
                        </a:rPr>
                        <a:t>1 x Stereo REC </a:t>
                      </a:r>
                      <a:r>
                        <a:rPr lang="de-DE" sz="800" b="0" u="none" strike="noStrike" dirty="0" err="1">
                          <a:solidFill>
                            <a:srgbClr val="696969"/>
                          </a:solidFill>
                          <a:effectLst/>
                          <a:latin typeface="Arial Narrow" panose="020B0606020202030204" pitchFamily="34" charset="0"/>
                        </a:rPr>
                        <a:t>output</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with</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fixed</a:t>
                      </a:r>
                      <a:r>
                        <a:rPr lang="de-DE" sz="800" b="0" u="none" strike="noStrike" dirty="0">
                          <a:solidFill>
                            <a:srgbClr val="696969"/>
                          </a:solidFill>
                          <a:effectLst/>
                          <a:latin typeface="Arial Narrow" panose="020B0606020202030204" pitchFamily="34" charset="0"/>
                        </a:rPr>
                        <a:t> </a:t>
                      </a:r>
                      <a:r>
                        <a:rPr lang="de-DE" sz="800" b="0" u="none" strike="noStrike" dirty="0" err="1">
                          <a:solidFill>
                            <a:srgbClr val="696969"/>
                          </a:solidFill>
                          <a:effectLst/>
                          <a:latin typeface="Arial Narrow" panose="020B0606020202030204" pitchFamily="34" charset="0"/>
                        </a:rPr>
                        <a:t>level</a:t>
                      </a:r>
                      <a:endParaRPr lang="de-DE" sz="800" b="0" u="none" strike="noStrike" dirty="0">
                        <a:solidFill>
                          <a:srgbClr val="696969"/>
                        </a:solidFill>
                        <a:effectLst/>
                        <a:latin typeface="Arial Narrow" panose="020B0606020202030204" pitchFamily="34" charset="0"/>
                      </a:endParaRPr>
                    </a:p>
                    <a:p>
                      <a:pPr lvl="0" algn="l" rtl="0" fontAlgn="t">
                        <a:lnSpc>
                          <a:spcPct val="100000"/>
                        </a:lnSpc>
                      </a:pPr>
                      <a:endParaRPr lang="de-DE" sz="800" b="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4295353"/>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BLUETOOTH</a:t>
                      </a:r>
                      <a:r>
                        <a:rPr lang="de-DE" sz="800" b="1" u="none" strike="noStrike" baseline="30000" dirty="0">
                          <a:solidFill>
                            <a:schemeClr val="accent1"/>
                          </a:solidFill>
                          <a:effectLst/>
                          <a:latin typeface="Arial Narrow" panose="020B0606020202030204" pitchFamily="34" charset="0"/>
                        </a:rPr>
                        <a:t>®</a:t>
                      </a:r>
                      <a:r>
                        <a:rPr lang="de-DE" sz="800" b="1" u="none" strike="noStrike" dirty="0">
                          <a:solidFill>
                            <a:schemeClr val="accent1"/>
                          </a:solidFill>
                          <a:effectLst/>
                          <a:latin typeface="Arial Narrow" panose="020B0606020202030204" pitchFamily="34" charset="0"/>
                        </a:rPr>
                        <a:t> INPUT</a:t>
                      </a:r>
                    </a:p>
                    <a:p>
                      <a:pPr lvl="0" algn="l" rtl="0" fontAlgn="t">
                        <a:lnSpc>
                          <a:spcPct val="100000"/>
                        </a:lnSpc>
                      </a:pPr>
                      <a:r>
                        <a:rPr lang="de-DE" sz="800" b="0" i="0" u="none" strike="noStrike" dirty="0">
                          <a:solidFill>
                            <a:srgbClr val="696969"/>
                          </a:solidFill>
                          <a:effectLst/>
                          <a:latin typeface="Arial Narrow" panose="020B0606020202030204" pitchFamily="34" charset="0"/>
                        </a:rPr>
                        <a:t>Bluetooth</a:t>
                      </a:r>
                      <a:r>
                        <a:rPr lang="de-DE" sz="800" b="0" i="0" u="none" strike="noStrike" baseline="30000" dirty="0">
                          <a:solidFill>
                            <a:srgbClr val="696969"/>
                          </a:solidFill>
                          <a:effectLst/>
                          <a:latin typeface="Arial Narrow" panose="020B0606020202030204" pitchFamily="34" charset="0"/>
                        </a:rPr>
                        <a:t>®</a:t>
                      </a:r>
                      <a:r>
                        <a:rPr lang="de-DE" sz="800" b="0" i="0" u="none" strike="noStrike" dirty="0">
                          <a:solidFill>
                            <a:srgbClr val="696969"/>
                          </a:solidFill>
                          <a:effectLst/>
                          <a:latin typeface="Arial Narrow" panose="020B0606020202030204" pitchFamily="34" charset="0"/>
                        </a:rPr>
                        <a:t> 5.0 / Qualcomm </a:t>
                      </a:r>
                      <a:r>
                        <a:rPr lang="de-DE" sz="800" b="0" i="0" u="none" strike="noStrike" dirty="0" err="1">
                          <a:solidFill>
                            <a:srgbClr val="696969"/>
                          </a:solidFill>
                          <a:effectLst/>
                          <a:latin typeface="Arial Narrow" panose="020B0606020202030204" pitchFamily="34" charset="0"/>
                        </a:rPr>
                        <a:t>aptX</a:t>
                      </a:r>
                      <a:r>
                        <a:rPr lang="de-DE" sz="800" b="0" i="0" u="none" strike="noStrike" baseline="30000" dirty="0">
                          <a:solidFill>
                            <a:srgbClr val="696969"/>
                          </a:solidFill>
                          <a:effectLst/>
                          <a:latin typeface="Arial Narrow" panose="020B0606020202030204" pitchFamily="34" charset="0"/>
                        </a:rPr>
                        <a:t>®</a:t>
                      </a:r>
                      <a:r>
                        <a:rPr lang="de-DE" sz="800" b="0" i="0" u="none" strike="noStrike" dirty="0">
                          <a:solidFill>
                            <a:srgbClr val="696969"/>
                          </a:solidFill>
                          <a:effectLst/>
                          <a:latin typeface="Arial Narrow" panose="020B0606020202030204" pitchFamily="34" charset="0"/>
                        </a:rPr>
                        <a:t> HD</a:t>
                      </a:r>
                    </a:p>
                    <a:p>
                      <a:pPr lvl="0" algn="l" rtl="0" fontAlgn="t">
                        <a:lnSpc>
                          <a:spcPct val="100000"/>
                        </a:lnSpc>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36449456"/>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HDMI</a:t>
                      </a:r>
                      <a:r>
                        <a:rPr lang="de-DE" sz="800" b="1" u="none" strike="noStrike" baseline="30000" dirty="0">
                          <a:solidFill>
                            <a:schemeClr val="accent1"/>
                          </a:solidFill>
                          <a:effectLst/>
                          <a:latin typeface="Arial Narrow" panose="020B0606020202030204" pitchFamily="34" charset="0"/>
                        </a:rPr>
                        <a:t>®</a:t>
                      </a:r>
                      <a:r>
                        <a:rPr lang="de-DE" sz="800" b="1" u="none" strike="noStrike" dirty="0">
                          <a:solidFill>
                            <a:schemeClr val="accent1"/>
                          </a:solidFill>
                          <a:effectLst/>
                          <a:latin typeface="Arial Narrow" panose="020B0606020202030204" pitchFamily="34" charset="0"/>
                        </a:rPr>
                        <a:t> INPUT</a:t>
                      </a:r>
                    </a:p>
                    <a:p>
                      <a:pPr marL="0" marR="0" lvl="0" indent="0" algn="l" defTabSz="914400" rtl="0" eaLnBrk="1" fontAlgn="t" latinLnBrk="0" hangingPunct="1">
                        <a:lnSpc>
                          <a:spcPct val="100000"/>
                        </a:lnSpc>
                        <a:spcBef>
                          <a:spcPts val="0"/>
                        </a:spcBef>
                        <a:spcAft>
                          <a:spcPts val="0"/>
                        </a:spcAft>
                        <a:buClrTx/>
                        <a:buSzTx/>
                        <a:buFontTx/>
                        <a:buNone/>
                        <a:tabLst/>
                        <a:defRPr/>
                      </a:pPr>
                      <a:r>
                        <a:rPr lang="de-DE" sz="800" b="0" u="none" strike="noStrike" dirty="0">
                          <a:solidFill>
                            <a:srgbClr val="696969"/>
                          </a:solidFill>
                          <a:effectLst/>
                          <a:latin typeface="Arial Narrow" panose="020B0606020202030204" pitchFamily="34" charset="0"/>
                        </a:rPr>
                        <a:t>Ver. 1.4 (PCM)</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22603241"/>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PREAMPLIFIER FITTED WITH</a:t>
                      </a:r>
                    </a:p>
                    <a:p>
                      <a:pPr lvl="0" algn="l" rtl="0" fontAlgn="t">
                        <a:lnSpc>
                          <a:spcPct val="100000"/>
                        </a:lnSpc>
                      </a:pPr>
                      <a:r>
                        <a:rPr lang="de-DE" sz="800" b="0" u="none" strike="noStrike" dirty="0">
                          <a:solidFill>
                            <a:srgbClr val="696969"/>
                          </a:solidFill>
                          <a:effectLst/>
                          <a:latin typeface="Arial Narrow" panose="020B0606020202030204" pitchFamily="34" charset="0"/>
                        </a:rPr>
                        <a:t>1 x ECC 81</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800" b="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0783347"/>
                  </a:ext>
                </a:extLst>
              </a:tr>
              <a:tr h="288000">
                <a:tc>
                  <a:txBody>
                    <a:bodyPr/>
                    <a:lstStyle/>
                    <a:p>
                      <a:pPr lvl="0" algn="l" rtl="0" fontAlgn="t">
                        <a:lnSpc>
                          <a:spcPct val="100000"/>
                        </a:lnSpc>
                      </a:pPr>
                      <a:r>
                        <a:rPr lang="de-DE" sz="800" b="1" i="0" u="none" strike="noStrike" dirty="0">
                          <a:solidFill>
                            <a:schemeClr val="accent1"/>
                          </a:solidFill>
                          <a:effectLst/>
                          <a:latin typeface="Arial Narrow" panose="020B0606020202030204" pitchFamily="34" charset="0"/>
                        </a:rPr>
                        <a:t>OPERATING FREQUENCY</a:t>
                      </a:r>
                    </a:p>
                    <a:p>
                      <a:pPr lvl="0" algn="l" rtl="0" fontAlgn="t">
                        <a:lnSpc>
                          <a:spcPct val="100000"/>
                        </a:lnSpc>
                      </a:pPr>
                      <a:r>
                        <a:rPr lang="de-DE" sz="800" b="0" i="0" u="none" strike="noStrike" dirty="0">
                          <a:solidFill>
                            <a:srgbClr val="696969"/>
                          </a:solidFill>
                          <a:effectLst/>
                          <a:latin typeface="Arial Narrow" panose="020B0606020202030204" pitchFamily="34" charset="0"/>
                        </a:rPr>
                        <a:t>2402 - 2480 MHz</a:t>
                      </a:r>
                    </a:p>
                    <a:p>
                      <a:pPr lvl="0" algn="l" rtl="0" fontAlgn="t">
                        <a:lnSpc>
                          <a:spcPct val="100000"/>
                        </a:lnSpc>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7781347"/>
                  </a:ext>
                </a:extLst>
              </a:tr>
            </a:tbl>
          </a:graphicData>
        </a:graphic>
      </p:graphicFrame>
      <p:graphicFrame>
        <p:nvGraphicFramePr>
          <p:cNvPr id="6" name="Tabelle 5">
            <a:extLst>
              <a:ext uri="{FF2B5EF4-FFF2-40B4-BE49-F238E27FC236}">
                <a16:creationId xmlns:a16="http://schemas.microsoft.com/office/drawing/2014/main" id="{893A8933-C155-498B-1668-F02ED5D06CD4}"/>
              </a:ext>
            </a:extLst>
          </p:cNvPr>
          <p:cNvGraphicFramePr>
            <a:graphicFrameLocks noGrp="1"/>
          </p:cNvGraphicFramePr>
          <p:nvPr>
            <p:extLst>
              <p:ext uri="{D42A27DB-BD31-4B8C-83A1-F6EECF244321}">
                <p14:modId xmlns:p14="http://schemas.microsoft.com/office/powerpoint/2010/main" val="3829555783"/>
              </p:ext>
            </p:extLst>
          </p:nvPr>
        </p:nvGraphicFramePr>
        <p:xfrm>
          <a:off x="9105867" y="3245175"/>
          <a:ext cx="3086133" cy="2971860"/>
        </p:xfrm>
        <a:graphic>
          <a:graphicData uri="http://schemas.openxmlformats.org/drawingml/2006/table">
            <a:tbl>
              <a:tblPr>
                <a:tableStyleId>{9D7B26C5-4107-4FEC-AEDC-1716B250A1EF}</a:tableStyleId>
              </a:tblPr>
              <a:tblGrid>
                <a:gridCol w="3086133">
                  <a:extLst>
                    <a:ext uri="{9D8B030D-6E8A-4147-A177-3AD203B41FA5}">
                      <a16:colId xmlns:a16="http://schemas.microsoft.com/office/drawing/2014/main" val="2702009919"/>
                    </a:ext>
                  </a:extLst>
                </a:gridCol>
              </a:tblGrid>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MAX. ERMITTED POWER ACCOURDING TO EN 62479</a:t>
                      </a:r>
                    </a:p>
                    <a:p>
                      <a:pPr lvl="0" algn="l" rtl="0" fontAlgn="t">
                        <a:lnSpc>
                          <a:spcPct val="100000"/>
                        </a:lnSpc>
                      </a:pPr>
                      <a:r>
                        <a:rPr lang="de-DE" sz="800" b="0" u="none" strike="noStrike" dirty="0">
                          <a:solidFill>
                            <a:srgbClr val="696969"/>
                          </a:solidFill>
                          <a:effectLst/>
                          <a:latin typeface="Arial Narrow" panose="020B0606020202030204" pitchFamily="34" charset="0"/>
                        </a:rPr>
                        <a:t>1.02 </a:t>
                      </a:r>
                      <a:r>
                        <a:rPr lang="de-DE" sz="800" b="0" u="none" strike="noStrike" dirty="0" err="1">
                          <a:solidFill>
                            <a:srgbClr val="696969"/>
                          </a:solidFill>
                          <a:effectLst/>
                          <a:latin typeface="Arial Narrow" panose="020B0606020202030204" pitchFamily="34" charset="0"/>
                        </a:rPr>
                        <a:t>dBm</a:t>
                      </a:r>
                      <a:r>
                        <a:rPr lang="de-DE" sz="800" b="0" u="none" strike="noStrike" dirty="0">
                          <a:solidFill>
                            <a:srgbClr val="696969"/>
                          </a:solidFill>
                          <a:effectLst/>
                          <a:latin typeface="Arial Narrow" panose="020B0606020202030204" pitchFamily="34" charset="0"/>
                        </a:rPr>
                        <a:t> </a:t>
                      </a:r>
                    </a:p>
                    <a:p>
                      <a:pPr lvl="0" algn="l" rtl="0" fontAlgn="t">
                        <a:lnSpc>
                          <a:spcPct val="100000"/>
                        </a:lnSpc>
                      </a:pPr>
                      <a:endParaRPr lang="de-DE" sz="800" b="1" i="0" u="none" strike="noStrike" dirty="0">
                        <a:solidFill>
                          <a:schemeClr val="tx1"/>
                        </a:solidFill>
                        <a:effectLst/>
                        <a:latin typeface="Arial Narrow" panose="020B0606020202030204" pitchFamily="34" charset="0"/>
                      </a:endParaRPr>
                    </a:p>
                  </a:txBody>
                  <a:tcPr marL="6540" marR="6540" marT="654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5024420"/>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MAX. POWER CONSUMPTION</a:t>
                      </a:r>
                    </a:p>
                    <a:p>
                      <a:pPr lvl="0" algn="l" rtl="0" fontAlgn="t">
                        <a:lnSpc>
                          <a:spcPct val="100000"/>
                        </a:lnSpc>
                      </a:pPr>
                      <a:r>
                        <a:rPr lang="de-DE" sz="800" b="0" u="none" strike="noStrike" dirty="0">
                          <a:solidFill>
                            <a:srgbClr val="696969"/>
                          </a:solidFill>
                          <a:effectLst/>
                          <a:latin typeface="Arial Narrow" panose="020B0606020202030204" pitchFamily="34" charset="0"/>
                        </a:rPr>
                        <a:t>Maximum: 300 W, Standby: &lt; 0,5 W</a:t>
                      </a:r>
                    </a:p>
                    <a:p>
                      <a:pPr lvl="0" algn="l" rtl="0" fontAlgn="t">
                        <a:lnSpc>
                          <a:spcPct val="100000"/>
                        </a:lnSpc>
                      </a:pPr>
                      <a:endParaRPr lang="de-DE" sz="800" b="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4295353"/>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AVAILABLE COLORS</a:t>
                      </a:r>
                    </a:p>
                    <a:p>
                      <a:pPr lvl="0" algn="l" rtl="0" fontAlgn="t">
                        <a:lnSpc>
                          <a:spcPct val="100000"/>
                        </a:lnSpc>
                      </a:pPr>
                      <a:r>
                        <a:rPr lang="de-DE" sz="800" b="0" u="none" strike="noStrike" dirty="0">
                          <a:solidFill>
                            <a:srgbClr val="696969"/>
                          </a:solidFill>
                          <a:effectLst/>
                          <a:latin typeface="Arial Narrow" panose="020B0606020202030204" pitchFamily="34" charset="0"/>
                        </a:rPr>
                        <a:t>Black</a:t>
                      </a:r>
                    </a:p>
                    <a:p>
                      <a:pPr lvl="0" algn="l" rtl="0" fontAlgn="t">
                        <a:lnSpc>
                          <a:spcPct val="100000"/>
                        </a:lnSpc>
                      </a:pPr>
                      <a:endParaRPr lang="de-DE" sz="800" b="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0116239"/>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DIMENSIONS (</a:t>
                      </a:r>
                      <a:r>
                        <a:rPr lang="de-DE" sz="800" b="1" u="none" strike="noStrike" dirty="0" err="1">
                          <a:solidFill>
                            <a:schemeClr val="accent1"/>
                          </a:solidFill>
                          <a:effectLst/>
                          <a:latin typeface="Arial Narrow" panose="020B0606020202030204" pitchFamily="34" charset="0"/>
                        </a:rPr>
                        <a:t>WxHxD</a:t>
                      </a:r>
                      <a:r>
                        <a:rPr lang="de-DE" sz="800" b="1" u="none" strike="noStrike" dirty="0">
                          <a:solidFill>
                            <a:schemeClr val="accent1"/>
                          </a:solidFill>
                          <a:effectLst/>
                          <a:latin typeface="Arial Narrow" panose="020B0606020202030204" pitchFamily="34" charset="0"/>
                        </a:rPr>
                        <a:t>)</a:t>
                      </a:r>
                    </a:p>
                    <a:p>
                      <a:pPr lvl="0" algn="l" rtl="0" fontAlgn="t">
                        <a:lnSpc>
                          <a:spcPct val="100000"/>
                        </a:lnSpc>
                      </a:pPr>
                      <a:r>
                        <a:rPr lang="de-DE" sz="800" b="0" u="none" strike="noStrike" dirty="0">
                          <a:solidFill>
                            <a:srgbClr val="696969"/>
                          </a:solidFill>
                          <a:effectLst/>
                          <a:latin typeface="Arial Narrow" panose="020B0606020202030204" pitchFamily="34" charset="0"/>
                        </a:rPr>
                        <a:t>Main </a:t>
                      </a:r>
                      <a:r>
                        <a:rPr lang="de-DE" sz="800" b="0" u="none" strike="noStrike" dirty="0" err="1">
                          <a:solidFill>
                            <a:srgbClr val="696969"/>
                          </a:solidFill>
                          <a:effectLst/>
                          <a:latin typeface="Arial Narrow" panose="020B0606020202030204" pitchFamily="34" charset="0"/>
                        </a:rPr>
                        <a:t>unit</a:t>
                      </a:r>
                      <a:r>
                        <a:rPr lang="de-DE" sz="800" b="0" u="none" strike="noStrike" dirty="0">
                          <a:solidFill>
                            <a:srgbClr val="696969"/>
                          </a:solidFill>
                          <a:effectLst/>
                          <a:latin typeface="Arial Narrow" panose="020B0606020202030204" pitchFamily="34" charset="0"/>
                        </a:rPr>
                        <a:t>: 433 x 116 x 300 mm </a:t>
                      </a:r>
                    </a:p>
                    <a:p>
                      <a:pPr lvl="0" algn="l" rtl="0" fontAlgn="t">
                        <a:lnSpc>
                          <a:spcPct val="100000"/>
                        </a:lnSpc>
                      </a:pPr>
                      <a:r>
                        <a:rPr lang="de-DE" sz="800" b="0" u="none" strike="noStrike" dirty="0">
                          <a:solidFill>
                            <a:srgbClr val="696969"/>
                          </a:solidFill>
                          <a:effectLst/>
                          <a:latin typeface="Arial Narrow" panose="020B0606020202030204" pitchFamily="34" charset="0"/>
                        </a:rPr>
                        <a:t>Incl. Controls and </a:t>
                      </a:r>
                      <a:r>
                        <a:rPr lang="de-DE" sz="800" b="0" u="none" strike="noStrike" dirty="0" err="1">
                          <a:solidFill>
                            <a:srgbClr val="696969"/>
                          </a:solidFill>
                          <a:effectLst/>
                          <a:latin typeface="Arial Narrow" panose="020B0606020202030204" pitchFamily="34" charset="0"/>
                        </a:rPr>
                        <a:t>connectors</a:t>
                      </a:r>
                      <a:r>
                        <a:rPr lang="de-DE" sz="800" b="0" u="none" strike="noStrike" dirty="0">
                          <a:solidFill>
                            <a:srgbClr val="696969"/>
                          </a:solidFill>
                          <a:effectLst/>
                          <a:latin typeface="Arial Narrow" panose="020B0606020202030204" pitchFamily="34" charset="0"/>
                        </a:rPr>
                        <a:t>: 433 x 116 x 345 mm </a:t>
                      </a:r>
                    </a:p>
                    <a:p>
                      <a:pPr lvl="0" algn="l" rtl="0" fontAlgn="t">
                        <a:lnSpc>
                          <a:spcPct val="100000"/>
                        </a:lnSpc>
                      </a:pPr>
                      <a:r>
                        <a:rPr lang="de-DE" sz="800" b="0" u="none" strike="noStrike" dirty="0">
                          <a:solidFill>
                            <a:srgbClr val="696969"/>
                          </a:solidFill>
                          <a:effectLst/>
                          <a:latin typeface="Arial Narrow" panose="020B0606020202030204" pitchFamily="34" charset="0"/>
                        </a:rPr>
                        <a:t>Remote </a:t>
                      </a:r>
                      <a:r>
                        <a:rPr lang="de-DE" sz="800" b="0" u="none" strike="noStrike" dirty="0" err="1">
                          <a:solidFill>
                            <a:srgbClr val="696969"/>
                          </a:solidFill>
                          <a:effectLst/>
                          <a:latin typeface="Arial Narrow" panose="020B0606020202030204" pitchFamily="34" charset="0"/>
                        </a:rPr>
                        <a:t>control</a:t>
                      </a:r>
                      <a:r>
                        <a:rPr lang="de-DE" sz="800" b="0" u="none" strike="noStrike" dirty="0">
                          <a:solidFill>
                            <a:srgbClr val="696969"/>
                          </a:solidFill>
                          <a:effectLst/>
                          <a:latin typeface="Arial Narrow" panose="020B0606020202030204" pitchFamily="34" charset="0"/>
                        </a:rPr>
                        <a:t>: 45 x 175 x 20 mm</a:t>
                      </a:r>
                    </a:p>
                    <a:p>
                      <a:pPr lvl="0" algn="l" rtl="0" fontAlgn="t">
                        <a:lnSpc>
                          <a:spcPct val="100000"/>
                        </a:lnSpc>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0201354"/>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WEIGHT</a:t>
                      </a:r>
                    </a:p>
                    <a:p>
                      <a:pPr lvl="0" algn="l" rtl="0" fontAlgn="t">
                        <a:lnSpc>
                          <a:spcPct val="100000"/>
                        </a:lnSpc>
                      </a:pPr>
                      <a:r>
                        <a:rPr lang="de-DE" sz="800" b="0" i="0" u="none" strike="noStrike" dirty="0">
                          <a:solidFill>
                            <a:srgbClr val="696969"/>
                          </a:solidFill>
                          <a:effectLst/>
                          <a:latin typeface="Arial Narrow" panose="020B0606020202030204" pitchFamily="34" charset="0"/>
                        </a:rPr>
                        <a:t>7.6 kg</a:t>
                      </a:r>
                    </a:p>
                    <a:p>
                      <a:pPr lvl="0" algn="l" rtl="0" fontAlgn="t">
                        <a:lnSpc>
                          <a:spcPct val="100000"/>
                        </a:lnSpc>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36449456"/>
                  </a:ext>
                </a:extLst>
              </a:tr>
              <a:tr h="288000">
                <a:tc>
                  <a:txBody>
                    <a:bodyPr/>
                    <a:lstStyle/>
                    <a:p>
                      <a:pPr lvl="0" algn="l" rtl="0" fontAlgn="t">
                        <a:lnSpc>
                          <a:spcPct val="100000"/>
                        </a:lnSpc>
                      </a:pPr>
                      <a:r>
                        <a:rPr lang="de-DE" sz="800" b="1" u="none" strike="noStrike" dirty="0">
                          <a:solidFill>
                            <a:schemeClr val="accent1"/>
                          </a:solidFill>
                          <a:effectLst/>
                          <a:latin typeface="Arial Narrow" panose="020B0606020202030204" pitchFamily="34" charset="0"/>
                        </a:rPr>
                        <a:t>SCOPE OF DELIVERY</a:t>
                      </a:r>
                    </a:p>
                    <a:p>
                      <a:pPr lvl="0" algn="l" rtl="0" fontAlgn="t">
                        <a:lnSpc>
                          <a:spcPct val="100000"/>
                        </a:lnSpc>
                      </a:pPr>
                      <a:r>
                        <a:rPr lang="de-DE" sz="800" b="0" i="0" u="none" strike="noStrike" dirty="0">
                          <a:solidFill>
                            <a:srgbClr val="696969"/>
                          </a:solidFill>
                          <a:effectLst/>
                          <a:latin typeface="Arial Narrow" panose="020B0606020202030204" pitchFamily="34" charset="0"/>
                        </a:rPr>
                        <a:t>MR 750 Receiver, Remote </a:t>
                      </a:r>
                      <a:r>
                        <a:rPr lang="de-DE" sz="800" b="0" i="0" u="none" strike="noStrike" dirty="0" err="1">
                          <a:solidFill>
                            <a:srgbClr val="696969"/>
                          </a:solidFill>
                          <a:effectLst/>
                          <a:latin typeface="Arial Narrow" panose="020B0606020202030204" pitchFamily="34" charset="0"/>
                        </a:rPr>
                        <a:t>control</a:t>
                      </a:r>
                      <a:r>
                        <a:rPr lang="de-DE" sz="800" b="0" i="0" u="none" strike="noStrike" dirty="0">
                          <a:solidFill>
                            <a:srgbClr val="696969"/>
                          </a:solidFill>
                          <a:effectLst/>
                          <a:latin typeface="Arial Narrow" panose="020B0606020202030204" pitchFamily="34" charset="0"/>
                        </a:rPr>
                        <a:t> incl. </a:t>
                      </a:r>
                      <a:r>
                        <a:rPr lang="de-DE" sz="800" b="0" i="0" u="none" strike="noStrike" dirty="0" err="1">
                          <a:solidFill>
                            <a:srgbClr val="696969"/>
                          </a:solidFill>
                          <a:effectLst/>
                          <a:latin typeface="Arial Narrow" panose="020B0606020202030204" pitchFamily="34" charset="0"/>
                        </a:rPr>
                        <a:t>batteries</a:t>
                      </a:r>
                      <a:r>
                        <a:rPr lang="de-DE" sz="800" b="0" i="0" u="none" strike="noStrike" dirty="0">
                          <a:solidFill>
                            <a:srgbClr val="696969"/>
                          </a:solidFill>
                          <a:effectLst/>
                          <a:latin typeface="Arial Narrow" panose="020B0606020202030204" pitchFamily="34" charset="0"/>
                        </a:rPr>
                        <a:t>, FM/DAB </a:t>
                      </a:r>
                      <a:r>
                        <a:rPr lang="de-DE" sz="800" b="0" i="0" u="none" strike="noStrike" dirty="0" err="1">
                          <a:solidFill>
                            <a:srgbClr val="696969"/>
                          </a:solidFill>
                          <a:effectLst/>
                          <a:latin typeface="Arial Narrow" panose="020B0606020202030204" pitchFamily="34" charset="0"/>
                        </a:rPr>
                        <a:t>areal</a:t>
                      </a:r>
                      <a:r>
                        <a:rPr lang="de-DE" sz="800" b="0" i="0" u="none" strike="noStrike" dirty="0">
                          <a:solidFill>
                            <a:srgbClr val="696969"/>
                          </a:solidFill>
                          <a:effectLst/>
                          <a:latin typeface="Arial Narrow" panose="020B0606020202030204" pitchFamily="34" charset="0"/>
                        </a:rPr>
                        <a:t> </a:t>
                      </a:r>
                      <a:r>
                        <a:rPr lang="de-DE" sz="800" b="0" i="0" u="none" strike="noStrike" dirty="0" err="1">
                          <a:solidFill>
                            <a:srgbClr val="696969"/>
                          </a:solidFill>
                          <a:effectLst/>
                          <a:latin typeface="Arial Narrow" panose="020B0606020202030204" pitchFamily="34" charset="0"/>
                        </a:rPr>
                        <a:t>antenna</a:t>
                      </a:r>
                      <a:endParaRPr lang="de-DE" sz="800" b="0" i="0" u="none" strike="noStrike" dirty="0">
                        <a:solidFill>
                          <a:srgbClr val="696969"/>
                        </a:solidFill>
                        <a:effectLst/>
                        <a:latin typeface="Arial Narrow" panose="020B0606020202030204" pitchFamily="34" charset="0"/>
                      </a:endParaRPr>
                    </a:p>
                    <a:p>
                      <a:pPr lvl="0" algn="l" rtl="0" fontAlgn="t">
                        <a:lnSpc>
                          <a:spcPct val="100000"/>
                        </a:lnSpc>
                      </a:pPr>
                      <a:r>
                        <a:rPr lang="de-DE" sz="800" b="0" i="0" u="none" strike="noStrike" dirty="0">
                          <a:solidFill>
                            <a:srgbClr val="696969"/>
                          </a:solidFill>
                          <a:effectLst/>
                          <a:latin typeface="Arial Narrow" panose="020B0606020202030204" pitchFamily="34" charset="0"/>
                        </a:rPr>
                        <a:t>Power </a:t>
                      </a:r>
                      <a:r>
                        <a:rPr lang="de-DE" sz="800" b="0" i="0" u="none" strike="noStrike" dirty="0" err="1">
                          <a:solidFill>
                            <a:srgbClr val="696969"/>
                          </a:solidFill>
                          <a:effectLst/>
                          <a:latin typeface="Arial Narrow" panose="020B0606020202030204" pitchFamily="34" charset="0"/>
                        </a:rPr>
                        <a:t>cord</a:t>
                      </a:r>
                      <a:r>
                        <a:rPr lang="de-DE" sz="800" b="0" i="0" u="none" strike="noStrike" dirty="0">
                          <a:solidFill>
                            <a:srgbClr val="696969"/>
                          </a:solidFill>
                          <a:effectLst/>
                          <a:latin typeface="Arial Narrow" panose="020B0606020202030204" pitchFamily="34" charset="0"/>
                        </a:rPr>
                        <a:t>, </a:t>
                      </a:r>
                      <a:r>
                        <a:rPr lang="de-DE" sz="800" b="0" i="0" u="none" strike="noStrike" dirty="0" err="1">
                          <a:solidFill>
                            <a:srgbClr val="696969"/>
                          </a:solidFill>
                          <a:effectLst/>
                          <a:latin typeface="Arial Narrow" panose="020B0606020202030204" pitchFamily="34" charset="0"/>
                        </a:rPr>
                        <a:t>Instruction</a:t>
                      </a:r>
                      <a:r>
                        <a:rPr lang="de-DE" sz="800" b="0" i="0" u="none" strike="noStrike" dirty="0">
                          <a:solidFill>
                            <a:srgbClr val="696969"/>
                          </a:solidFill>
                          <a:effectLst/>
                          <a:latin typeface="Arial Narrow" panose="020B0606020202030204" pitchFamily="34" charset="0"/>
                        </a:rPr>
                        <a:t> </a:t>
                      </a:r>
                      <a:r>
                        <a:rPr lang="de-DE" sz="800" b="0" i="0" u="none" strike="noStrike" dirty="0" err="1">
                          <a:solidFill>
                            <a:srgbClr val="696969"/>
                          </a:solidFill>
                          <a:effectLst/>
                          <a:latin typeface="Arial Narrow" panose="020B0606020202030204" pitchFamily="34" charset="0"/>
                        </a:rPr>
                        <a:t>manual</a:t>
                      </a:r>
                      <a:endParaRPr lang="de-DE" sz="800" b="0" i="0" u="none" strike="noStrike" dirty="0">
                        <a:solidFill>
                          <a:srgbClr val="696969"/>
                        </a:solidFill>
                        <a:effectLst/>
                        <a:latin typeface="Arial Narrow" panose="020B0606020202030204" pitchFamily="34" charset="0"/>
                      </a:endParaRPr>
                    </a:p>
                    <a:p>
                      <a:pPr lvl="0" algn="l" rtl="0" fontAlgn="t">
                        <a:lnSpc>
                          <a:spcPct val="100000"/>
                        </a:lnSpc>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4728144"/>
                  </a:ext>
                </a:extLst>
              </a:tr>
              <a:tr h="288000">
                <a:tc>
                  <a:txBody>
                    <a:bodyPr/>
                    <a:lstStyle/>
                    <a:p>
                      <a:pPr lvl="0" algn="l" rtl="0" fontAlgn="t">
                        <a:lnSpc>
                          <a:spcPct val="100000"/>
                        </a:lnSpc>
                      </a:pPr>
                      <a:r>
                        <a:rPr lang="de-DE" sz="800" b="1" i="0" u="none" strike="noStrike" dirty="0">
                          <a:solidFill>
                            <a:schemeClr val="accent1"/>
                          </a:solidFill>
                          <a:effectLst/>
                          <a:latin typeface="Arial Narrow" panose="020B0606020202030204" pitchFamily="34" charset="0"/>
                        </a:rPr>
                        <a:t>ART.NO. / EAN</a:t>
                      </a:r>
                    </a:p>
                    <a:p>
                      <a:pPr lvl="0" algn="l" rtl="0" fontAlgn="t">
                        <a:lnSpc>
                          <a:spcPct val="100000"/>
                        </a:lnSpc>
                      </a:pPr>
                      <a:r>
                        <a:rPr lang="de-DE" sz="800" b="0" i="0" u="none" strike="noStrike" dirty="0">
                          <a:solidFill>
                            <a:srgbClr val="696969"/>
                          </a:solidFill>
                          <a:effectLst/>
                          <a:latin typeface="Arial Narrow" panose="020B0606020202030204" pitchFamily="34" charset="0"/>
                        </a:rPr>
                        <a:t>D149575 / 4018843495750</a:t>
                      </a:r>
                    </a:p>
                    <a:p>
                      <a:pPr lvl="0" algn="l" rtl="0" fontAlgn="t">
                        <a:lnSpc>
                          <a:spcPct val="100000"/>
                        </a:lnSpc>
                      </a:pPr>
                      <a:endParaRPr lang="de-DE" sz="800" b="0" i="0" u="none" strike="noStrike" dirty="0">
                        <a:solidFill>
                          <a:srgbClr val="696969"/>
                        </a:solidFill>
                        <a:effectLst/>
                        <a:latin typeface="Arial Narrow" panose="020B0606020202030204" pitchFamily="34" charset="0"/>
                      </a:endParaRPr>
                    </a:p>
                  </a:txBody>
                  <a:tcPr marL="6540" marR="6540" marT="654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7781347"/>
                  </a:ext>
                </a:extLst>
              </a:tr>
            </a:tbl>
          </a:graphicData>
        </a:graphic>
      </p:graphicFrame>
    </p:spTree>
    <p:extLst>
      <p:ext uri="{BB962C8B-B14F-4D97-AF65-F5344CB8AC3E}">
        <p14:creationId xmlns:p14="http://schemas.microsoft.com/office/powerpoint/2010/main" val="170526181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3737E3-9090-C04C-B4D6-F482C22874F3}"/>
              </a:ext>
            </a:extLst>
          </p:cNvPr>
          <p:cNvSpPr txBox="1"/>
          <p:nvPr/>
        </p:nvSpPr>
        <p:spPr>
          <a:xfrm>
            <a:off x="0" y="2767280"/>
            <a:ext cx="12191999" cy="1323439"/>
          </a:xfrm>
          <a:prstGeom prst="rect">
            <a:avLst/>
          </a:prstGeom>
          <a:noFill/>
        </p:spPr>
        <p:txBody>
          <a:bodyPr wrap="square" rtlCol="0" anchor="t">
            <a:spAutoFit/>
          </a:bodyPr>
          <a:lstStyle/>
          <a:p>
            <a:pPr algn="ctr"/>
            <a:r>
              <a:rPr lang="en-US" sz="8000" b="1" dirty="0">
                <a:solidFill>
                  <a:schemeClr val="bg1"/>
                </a:solidFill>
                <a:latin typeface="Arial Narrow" panose="020B0604020202020204" pitchFamily="34" charset="0"/>
                <a:cs typeface="Arial Narrow" panose="020B0604020202020204" pitchFamily="34" charset="0"/>
              </a:rPr>
              <a:t>THANK YOU</a:t>
            </a:r>
          </a:p>
        </p:txBody>
      </p:sp>
      <p:pic>
        <p:nvPicPr>
          <p:cNvPr id="11" name="Picture 82" descr="A picture containing text, clipart&#10;&#10;Description automatically generated">
            <a:extLst>
              <a:ext uri="{FF2B5EF4-FFF2-40B4-BE49-F238E27FC236}">
                <a16:creationId xmlns:a16="http://schemas.microsoft.com/office/drawing/2014/main" id="{B7079DB8-5BA7-B944-8093-B377BDFA4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8521" y="446545"/>
            <a:ext cx="2094957" cy="626080"/>
          </a:xfrm>
          <a:prstGeom prst="rect">
            <a:avLst/>
          </a:prstGeom>
        </p:spPr>
      </p:pic>
    </p:spTree>
    <p:extLst>
      <p:ext uri="{BB962C8B-B14F-4D97-AF65-F5344CB8AC3E}">
        <p14:creationId xmlns:p14="http://schemas.microsoft.com/office/powerpoint/2010/main" val="3567465783"/>
      </p:ext>
    </p:extLst>
  </p:cSld>
  <p:clrMapOvr>
    <a:masterClrMapping/>
  </p:clrMapOvr>
  <p:transition spd="slow">
    <p:wipe/>
  </p:transition>
</p:sld>
</file>

<file path=ppt/theme/theme1.xml><?xml version="1.0" encoding="utf-8"?>
<a:theme xmlns:a="http://schemas.openxmlformats.org/drawingml/2006/main" name="Office Theme">
  <a:themeElements>
    <a:clrScheme name="Custom 7">
      <a:dk1>
        <a:srgbClr val="202020"/>
      </a:dk1>
      <a:lt1>
        <a:srgbClr val="FFFFFF"/>
      </a:lt1>
      <a:dk2>
        <a:srgbClr val="141414"/>
      </a:dk2>
      <a:lt2>
        <a:srgbClr val="D2D2D2"/>
      </a:lt2>
      <a:accent1>
        <a:srgbClr val="929292"/>
      </a:accent1>
      <a:accent2>
        <a:srgbClr val="414141"/>
      </a:accent2>
      <a:accent3>
        <a:srgbClr val="D5D5D5"/>
      </a:accent3>
      <a:accent4>
        <a:srgbClr val="424242"/>
      </a:accent4>
      <a:accent5>
        <a:srgbClr val="929292"/>
      </a:accent5>
      <a:accent6>
        <a:srgbClr val="EAEAEA"/>
      </a:accent6>
      <a:hlink>
        <a:srgbClr val="0432FF"/>
      </a:hlink>
      <a:folHlink>
        <a:srgbClr val="0096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Breitbild</PresentationFormat>
  <Paragraphs>117</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Arial Narrow</vt:lpstr>
      <vt:lpstr>Calibri</vt:lpstr>
      <vt:lpstr>Source Sans Pro</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Magnat Präsentationsvorlage</dc:title>
  <dc:subject/>
  <dc:creator>LAURIEN</dc:creator>
  <cp:keywords/>
  <dc:description/>
  <cp:lastModifiedBy>Nic Koenig</cp:lastModifiedBy>
  <cp:revision>389</cp:revision>
  <dcterms:created xsi:type="dcterms:W3CDTF">2020-03-09T14:21:21Z</dcterms:created>
  <dcterms:modified xsi:type="dcterms:W3CDTF">2022-12-20T09:13:18Z</dcterms:modified>
  <cp:category/>
</cp:coreProperties>
</file>