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976" r:id="rId2"/>
    <p:sldId id="992" r:id="rId3"/>
    <p:sldId id="994" r:id="rId4"/>
    <p:sldId id="1036" r:id="rId5"/>
    <p:sldId id="1028" r:id="rId6"/>
    <p:sldId id="1035" r:id="rId7"/>
    <p:sldId id="10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GNAT" id="{A0C925E1-D312-F541-8895-08C9B28041B5}">
          <p14:sldIdLst>
            <p14:sldId id="976"/>
            <p14:sldId id="992"/>
            <p14:sldId id="994"/>
            <p14:sldId id="1036"/>
            <p14:sldId id="1028"/>
            <p14:sldId id="1035"/>
            <p14:sldId id="10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0065C4"/>
    <a:srgbClr val="004373"/>
    <a:srgbClr val="0070C0"/>
    <a:srgbClr val="0055FF"/>
    <a:srgbClr val="000000"/>
    <a:srgbClr val="120B0B"/>
    <a:srgbClr val="212121"/>
    <a:srgbClr val="FFFFFF"/>
    <a:srgbClr val="E7B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422"/>
  </p:normalViewPr>
  <p:slideViewPr>
    <p:cSldViewPr snapToGrid="0" snapToObjects="1">
      <p:cViewPr varScale="1">
        <p:scale>
          <a:sx n="79" d="100"/>
          <a:sy n="79" d="100"/>
        </p:scale>
        <p:origin x="126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75D2-A06D-7041-AB54-24A91793625D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0C42-0FC8-CA4D-8C7B-9CC90D171E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 Deck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MAGNAT – MA 700 Sales Deck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0C42-0FC8-CA4D-8C7B-9CC90D171E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2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3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5000"/>
              </a:schemeClr>
            </a:gs>
            <a:gs pos="74000">
              <a:schemeClr val="tx1">
                <a:lumMod val="44000"/>
              </a:schemeClr>
            </a:gs>
            <a:gs pos="82000">
              <a:schemeClr val="tx1">
                <a:lumMod val="60000"/>
              </a:schemeClr>
            </a:gs>
            <a:gs pos="100000">
              <a:schemeClr val="tx1"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E0F04B-960B-BEE1-6073-55D3D56DC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166"/>
          <a:stretch/>
        </p:blipFill>
        <p:spPr>
          <a:xfrm>
            <a:off x="-3" y="-6077"/>
            <a:ext cx="12191999" cy="686407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EED177F-51C8-3596-21A0-4490F90F4ACE}"/>
              </a:ext>
            </a:extLst>
          </p:cNvPr>
          <p:cNvSpPr/>
          <p:nvPr/>
        </p:nvSpPr>
        <p:spPr>
          <a:xfrm>
            <a:off x="-3" y="-6077"/>
            <a:ext cx="12191999" cy="95200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  <a:lumMod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EF91DF40-8CA7-BFD3-4EC7-57B35294FC45}"/>
              </a:ext>
            </a:extLst>
          </p:cNvPr>
          <p:cNvSpPr/>
          <p:nvPr/>
        </p:nvSpPr>
        <p:spPr>
          <a:xfrm>
            <a:off x="-1" y="5943601"/>
            <a:ext cx="12192001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0E6E09-A6CB-6D1A-0FA0-7211FA536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84742" b="64"/>
          <a:stretch/>
        </p:blipFill>
        <p:spPr>
          <a:xfrm>
            <a:off x="591543" y="6175220"/>
            <a:ext cx="1678692" cy="473154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EAC99349-7180-F722-C408-98D2D1A24DB7}"/>
              </a:ext>
            </a:extLst>
          </p:cNvPr>
          <p:cNvSpPr txBox="1"/>
          <p:nvPr/>
        </p:nvSpPr>
        <p:spPr>
          <a:xfrm>
            <a:off x="318051" y="175475"/>
            <a:ext cx="8090225" cy="523220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700 – </a:t>
            </a:r>
            <a:r>
              <a:rPr lang="de-DE" sz="2800" i="0" u="none" strike="noStrike" cap="all" dirty="0">
                <a:solidFill>
                  <a:schemeClr val="bg1"/>
                </a:solidFill>
                <a:latin typeface="Source Sans Pro" panose="020B0503030403020204" pitchFamily="34" charset="77"/>
              </a:rPr>
              <a:t>A HYBRID AMPLIFIER FOR ALL MEDIA</a:t>
            </a:r>
            <a:endParaRPr lang="en-US" sz="28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7794F9-20CA-8312-F1A8-7313F86E86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977" y="175475"/>
            <a:ext cx="1755972" cy="49606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3B11223-AA5E-736E-4FC7-E8C082D92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34" t="1" r="60574" b="-7148"/>
          <a:stretch/>
        </p:blipFill>
        <p:spPr>
          <a:xfrm>
            <a:off x="5062213" y="6175219"/>
            <a:ext cx="2067573" cy="5073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6B17061-EF32-DC64-706B-27EFDCFA98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24" t="1" r="37169" b="-7148"/>
          <a:stretch/>
        </p:blipFill>
        <p:spPr>
          <a:xfrm>
            <a:off x="9502384" y="6175219"/>
            <a:ext cx="2333296" cy="5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36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>
            <a:extLst>
              <a:ext uri="{FF2B5EF4-FFF2-40B4-BE49-F238E27FC236}">
                <a16:creationId xmlns:a16="http://schemas.microsoft.com/office/drawing/2014/main" id="{D41880B1-3DAB-A1C8-31D2-8FF945261D70}"/>
              </a:ext>
            </a:extLst>
          </p:cNvPr>
          <p:cNvSpPr/>
          <p:nvPr/>
        </p:nvSpPr>
        <p:spPr>
          <a:xfrm>
            <a:off x="-1" y="6389649"/>
            <a:ext cx="12192001" cy="4683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8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C8D28D-D519-AF32-B181-7D207081AA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281" y="6463079"/>
            <a:ext cx="963842" cy="288045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A82B7581-C7F9-296D-1BF7-B2BB37BFF53E}"/>
              </a:ext>
            </a:extLst>
          </p:cNvPr>
          <p:cNvSpPr txBox="1"/>
          <p:nvPr/>
        </p:nvSpPr>
        <p:spPr>
          <a:xfrm>
            <a:off x="318051" y="548640"/>
            <a:ext cx="11696369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 700 – PERFORMANCE AND SOUND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C65F9396-762C-84CF-22E0-EEF8D974B2DD}"/>
              </a:ext>
            </a:extLst>
          </p:cNvPr>
          <p:cNvSpPr txBox="1"/>
          <p:nvPr/>
        </p:nvSpPr>
        <p:spPr>
          <a:xfrm>
            <a:off x="295523" y="6561150"/>
            <a:ext cx="517497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700 – SALES DECK</a:t>
            </a:r>
          </a:p>
        </p:txBody>
      </p:sp>
      <p:pic>
        <p:nvPicPr>
          <p:cNvPr id="11" name="Picture 29">
            <a:extLst>
              <a:ext uri="{FF2B5EF4-FFF2-40B4-BE49-F238E27FC236}">
                <a16:creationId xmlns:a16="http://schemas.microsoft.com/office/drawing/2014/main" id="{280CE250-F3CD-7828-3595-617A0159F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1113" y="1042194"/>
            <a:ext cx="6463077" cy="43786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6700D8-0789-A218-3765-B47AD5C12B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677" y="2588862"/>
            <a:ext cx="7435821" cy="4952551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EDC35B9-D70E-E0E4-E30A-1E845129D763}"/>
              </a:ext>
            </a:extLst>
          </p:cNvPr>
          <p:cNvSpPr txBox="1"/>
          <p:nvPr/>
        </p:nvSpPr>
        <p:spPr>
          <a:xfrm>
            <a:off x="304375" y="1072475"/>
            <a:ext cx="82962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STEREO HYBRID AMPLIFIER WITH TRANSISTOR AND TUBE TECHNOLOGY</a:t>
            </a:r>
            <a:endParaRPr lang="en-US" sz="1400" spc="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400" b="1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HIGHLIGHTS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MM-PHONO PREAMPLIFIER WITH LOW-NOISE OPERATIONAL AMPLIFIERS</a:t>
            </a:r>
            <a:br>
              <a:rPr lang="en-US" sz="1200" spc="2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AND SUBSONIC FILTERS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HIGH QUALITY DIGITAL-TO-ANALOGUE CONVERTER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2 X 70 WATTS RMS OUTPUT, 250 WATTS SYSTEM OUTPUT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TWO DIGITAL INPUTS FOR SAMPLING FREQUENCIES UP TO 192KHZ/24BITS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SUB OUT CONNECTING FOR USE OF AN EXTERNAL ACTIVE SUBWOOFER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HDMI</a:t>
            </a:r>
            <a:r>
              <a:rPr lang="en-US" sz="12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®</a:t>
            </a: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 WITH ARC AND CEC FUNCTION</a:t>
            </a:r>
            <a:b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(VOLUME CAN BE CONTROLLED VIA TV REMOTE CONTROL)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EXTENSIVE CONNECTIONS, DIGITAL, ANALOGUE,</a:t>
            </a:r>
            <a:b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MM PHONO AND BLUETOOTH </a:t>
            </a:r>
            <a:r>
              <a:rPr lang="en-US" sz="1200" spc="1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aptX</a:t>
            </a:r>
            <a:r>
              <a:rPr lang="en-US" sz="1200" spc="100" dirty="0">
                <a:latin typeface="Arial Narrow" panose="020B0604020202020204" pitchFamily="34" charset="0"/>
                <a:cs typeface="Arial Narrow" panose="020B0604020202020204" pitchFamily="34" charset="0"/>
              </a:rPr>
              <a:t> (V.5.0)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50" dirty="0">
                <a:latin typeface="Arial Narrow" panose="020B0604020202020204" pitchFamily="34" charset="0"/>
                <a:cs typeface="Arial Narrow" panose="020B0604020202020204" pitchFamily="34" charset="0"/>
              </a:rPr>
              <a:t>SWITCHABLE LOUDNESS FUNCTION (AURALLY COMPENSATED VOLUME CORRECTION)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200" spc="50" dirty="0">
                <a:latin typeface="Arial Narrow" panose="020B0604020202020204" pitchFamily="34" charset="0"/>
                <a:cs typeface="Arial Narrow" panose="020B0604020202020204" pitchFamily="34" charset="0"/>
              </a:rPr>
              <a:t>STURDY FULL-METAL ENCLOSURE WITH SOLID, BRUSHED ALUMINIUM FRONT</a:t>
            </a:r>
          </a:p>
        </p:txBody>
      </p:sp>
    </p:spTree>
    <p:extLst>
      <p:ext uri="{BB962C8B-B14F-4D97-AF65-F5344CB8AC3E}">
        <p14:creationId xmlns:p14="http://schemas.microsoft.com/office/powerpoint/2010/main" val="17290862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577324E-CBED-2DC7-E34D-057225C5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32383" y="3771872"/>
            <a:ext cx="7772400" cy="2472460"/>
          </a:xfrm>
          <a:prstGeom prst="rect">
            <a:avLst/>
          </a:prstGeom>
        </p:spPr>
      </p:pic>
      <p:sp>
        <p:nvSpPr>
          <p:cNvPr id="13" name="Rectangle 46">
            <a:extLst>
              <a:ext uri="{FF2B5EF4-FFF2-40B4-BE49-F238E27FC236}">
                <a16:creationId xmlns:a16="http://schemas.microsoft.com/office/drawing/2014/main" id="{806155CE-3E58-DE43-AFFA-E847949B6A0F}"/>
              </a:ext>
            </a:extLst>
          </p:cNvPr>
          <p:cNvSpPr/>
          <p:nvPr/>
        </p:nvSpPr>
        <p:spPr>
          <a:xfrm>
            <a:off x="-1" y="6389649"/>
            <a:ext cx="12192001" cy="4683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8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7106C9-7C48-2F45-B483-645710BC6D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281" y="6463079"/>
            <a:ext cx="963842" cy="288045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</p:pic>
      <p:sp>
        <p:nvSpPr>
          <p:cNvPr id="36" name="TextBox 8">
            <a:extLst>
              <a:ext uri="{FF2B5EF4-FFF2-40B4-BE49-F238E27FC236}">
                <a16:creationId xmlns:a16="http://schemas.microsoft.com/office/drawing/2014/main" id="{389B56E4-ADE6-4FFC-A11F-FADD87210A3A}"/>
              </a:ext>
            </a:extLst>
          </p:cNvPr>
          <p:cNvSpPr txBox="1"/>
          <p:nvPr/>
        </p:nvSpPr>
        <p:spPr>
          <a:xfrm>
            <a:off x="1283201" y="242139"/>
            <a:ext cx="9490303" cy="65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 HYBRID AMPLIFIER FOR ALL MEDIA</a:t>
            </a:r>
            <a:br>
              <a:rPr lang="en-US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pc="300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250 WATTS OF MAXIMUM PULSE POWER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540E657-B9D1-3B31-CB95-66D3876DBB2F}"/>
              </a:ext>
            </a:extLst>
          </p:cNvPr>
          <p:cNvSpPr txBox="1"/>
          <p:nvPr/>
        </p:nvSpPr>
        <p:spPr>
          <a:xfrm>
            <a:off x="3267926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GAMING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9C52C-3702-A87F-466C-87AD46290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802" y="1552231"/>
            <a:ext cx="1270000" cy="127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2CC117-C107-0420-9919-11D74162A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510" y="1552231"/>
            <a:ext cx="1270000" cy="127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20E866-6875-0372-C90A-D9F172126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766" y="1552231"/>
            <a:ext cx="1270000" cy="1270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048850-EE2E-A1EE-817C-9174F2C1A4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925" y="1552231"/>
            <a:ext cx="1270000" cy="127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4B1A415-08ED-97E6-24B6-11468F1F04E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094860" y="1552231"/>
            <a:ext cx="1270000" cy="1270000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A473E713-57C9-A166-5DC0-47C9EC1C20A9}"/>
              </a:ext>
            </a:extLst>
          </p:cNvPr>
          <p:cNvSpPr txBox="1"/>
          <p:nvPr/>
        </p:nvSpPr>
        <p:spPr>
          <a:xfrm>
            <a:off x="1794766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TURNTABLE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B7758B2-2E2E-2884-E00C-6DA058C6EA62}"/>
              </a:ext>
            </a:extLst>
          </p:cNvPr>
          <p:cNvSpPr txBox="1"/>
          <p:nvPr/>
        </p:nvSpPr>
        <p:spPr>
          <a:xfrm>
            <a:off x="6190745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NOTEBOOK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9814019-146A-0514-239C-D6FAE06CEC88}"/>
              </a:ext>
            </a:extLst>
          </p:cNvPr>
          <p:cNvSpPr txBox="1"/>
          <p:nvPr/>
        </p:nvSpPr>
        <p:spPr>
          <a:xfrm>
            <a:off x="7647838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SMARTPHONE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7F79CCD8-0544-4E67-B1C7-928403773176}"/>
              </a:ext>
            </a:extLst>
          </p:cNvPr>
          <p:cNvSpPr txBox="1"/>
          <p:nvPr/>
        </p:nvSpPr>
        <p:spPr>
          <a:xfrm>
            <a:off x="4741086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TV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8827EDB-35C5-81E7-A7A6-65952EDFD45F}"/>
              </a:ext>
            </a:extLst>
          </p:cNvPr>
          <p:cNvSpPr txBox="1"/>
          <p:nvPr/>
        </p:nvSpPr>
        <p:spPr>
          <a:xfrm>
            <a:off x="9090064" y="2932753"/>
            <a:ext cx="127000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SUBWOOFER (SUBOUT)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5B025F-97DF-E674-1E29-CFBD0CDEED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32453" y="1552231"/>
            <a:ext cx="1270000" cy="127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1B6F8BF-1C93-310F-351E-B286D95F474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27602" y="1552231"/>
            <a:ext cx="1270000" cy="1270000"/>
          </a:xfrm>
          <a:prstGeom prst="rect">
            <a:avLst/>
          </a:prstGeom>
        </p:spPr>
      </p:pic>
      <p:sp>
        <p:nvSpPr>
          <p:cNvPr id="27" name="TextBox 9">
            <a:extLst>
              <a:ext uri="{FF2B5EF4-FFF2-40B4-BE49-F238E27FC236}">
                <a16:creationId xmlns:a16="http://schemas.microsoft.com/office/drawing/2014/main" id="{466049F9-A8F7-9A7F-4C7F-92EB25269D8F}"/>
              </a:ext>
            </a:extLst>
          </p:cNvPr>
          <p:cNvSpPr txBox="1"/>
          <p:nvPr/>
        </p:nvSpPr>
        <p:spPr>
          <a:xfrm>
            <a:off x="332638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CD PLAYER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6D6804D-CCAD-A212-0FDD-44B01081425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554168" y="1552231"/>
            <a:ext cx="1270000" cy="1270000"/>
          </a:xfrm>
          <a:prstGeom prst="rect">
            <a:avLst/>
          </a:prstGeom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AA37817C-1839-AACD-F007-F93A83F5E553}"/>
              </a:ext>
            </a:extLst>
          </p:cNvPr>
          <p:cNvSpPr txBox="1"/>
          <p:nvPr/>
        </p:nvSpPr>
        <p:spPr>
          <a:xfrm>
            <a:off x="10559204" y="2932753"/>
            <a:ext cx="127000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STREAMER</a:t>
            </a:r>
          </a:p>
        </p:txBody>
      </p:sp>
      <p:sp>
        <p:nvSpPr>
          <p:cNvPr id="30" name="Legende mit Pfeil nach rechts 29">
            <a:extLst>
              <a:ext uri="{FF2B5EF4-FFF2-40B4-BE49-F238E27FC236}">
                <a16:creationId xmlns:a16="http://schemas.microsoft.com/office/drawing/2014/main" id="{40499181-6F16-17B7-A297-C80060C4DEA5}"/>
              </a:ext>
            </a:extLst>
          </p:cNvPr>
          <p:cNvSpPr/>
          <p:nvPr/>
        </p:nvSpPr>
        <p:spPr>
          <a:xfrm>
            <a:off x="3806043" y="1852665"/>
            <a:ext cx="1269999" cy="284859"/>
          </a:xfrm>
          <a:prstGeom prst="rightArrowCallout">
            <a:avLst>
              <a:gd name="adj1" fmla="val 25000"/>
              <a:gd name="adj2" fmla="val 37466"/>
              <a:gd name="adj3" fmla="val 25000"/>
              <a:gd name="adj4" fmla="val 482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HDMI</a:t>
            </a:r>
          </a:p>
        </p:txBody>
      </p:sp>
      <p:cxnSp>
        <p:nvCxnSpPr>
          <p:cNvPr id="34" name="Gewinkelte Verbindung 33">
            <a:extLst>
              <a:ext uri="{FF2B5EF4-FFF2-40B4-BE49-F238E27FC236}">
                <a16:creationId xmlns:a16="http://schemas.microsoft.com/office/drawing/2014/main" id="{F5899CF6-8EAD-A6BA-6CEF-AB644BEF17D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41371" y="3719214"/>
            <a:ext cx="2328199" cy="1227197"/>
          </a:xfrm>
          <a:prstGeom prst="bentConnector3">
            <a:avLst>
              <a:gd name="adj1" fmla="val 98755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>
            <a:extLst>
              <a:ext uri="{FF2B5EF4-FFF2-40B4-BE49-F238E27FC236}">
                <a16:creationId xmlns:a16="http://schemas.microsoft.com/office/drawing/2014/main" id="{C10F65CA-3F11-85AC-B2DD-960F8481E5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37925" y="3324831"/>
            <a:ext cx="5200808" cy="2317371"/>
          </a:xfrm>
          <a:prstGeom prst="bentConnector3">
            <a:avLst>
              <a:gd name="adj1" fmla="val -118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36">
            <a:extLst>
              <a:ext uri="{FF2B5EF4-FFF2-40B4-BE49-F238E27FC236}">
                <a16:creationId xmlns:a16="http://schemas.microsoft.com/office/drawing/2014/main" id="{3D5C3ACF-B50D-6456-5A98-7A080349C2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5834" y="3168716"/>
            <a:ext cx="3183054" cy="1982536"/>
          </a:xfrm>
          <a:prstGeom prst="bentConnector3">
            <a:avLst>
              <a:gd name="adj1" fmla="val 25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>
            <a:extLst>
              <a:ext uri="{FF2B5EF4-FFF2-40B4-BE49-F238E27FC236}">
                <a16:creationId xmlns:a16="http://schemas.microsoft.com/office/drawing/2014/main" id="{BFA80313-42FE-90FF-BDFD-50118EA801A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20888" y="3168716"/>
            <a:ext cx="3183054" cy="1982536"/>
          </a:xfrm>
          <a:prstGeom prst="bentConnector3">
            <a:avLst>
              <a:gd name="adj1" fmla="val 25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>
            <a:extLst>
              <a:ext uri="{FF2B5EF4-FFF2-40B4-BE49-F238E27FC236}">
                <a16:creationId xmlns:a16="http://schemas.microsoft.com/office/drawing/2014/main" id="{194F3BEB-0410-ADDC-AEFA-AF9EA5A338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0925" y="4087808"/>
            <a:ext cx="1839389" cy="1201"/>
          </a:xfrm>
          <a:prstGeom prst="bentConnector3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 Verbindung 39">
            <a:extLst>
              <a:ext uri="{FF2B5EF4-FFF2-40B4-BE49-F238E27FC236}">
                <a16:creationId xmlns:a16="http://schemas.microsoft.com/office/drawing/2014/main" id="{BA93A5F6-D95B-1F85-E369-D59106F04A92}"/>
              </a:ext>
            </a:extLst>
          </p:cNvPr>
          <p:cNvCxnSpPr>
            <a:cxnSpLocks/>
          </p:cNvCxnSpPr>
          <p:nvPr/>
        </p:nvCxnSpPr>
        <p:spPr>
          <a:xfrm>
            <a:off x="909611" y="3168714"/>
            <a:ext cx="2806224" cy="2473489"/>
          </a:xfrm>
          <a:prstGeom prst="bentConnector3">
            <a:avLst>
              <a:gd name="adj1" fmla="val 187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winkelte Verbindung 40">
            <a:extLst>
              <a:ext uri="{FF2B5EF4-FFF2-40B4-BE49-F238E27FC236}">
                <a16:creationId xmlns:a16="http://schemas.microsoft.com/office/drawing/2014/main" id="{1905926A-AA06-ABA9-74C5-8F00827011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12942" y="3324832"/>
            <a:ext cx="7076219" cy="2172080"/>
          </a:xfrm>
          <a:prstGeom prst="bentConnector3">
            <a:avLst>
              <a:gd name="adj1" fmla="val 94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1">
            <a:extLst>
              <a:ext uri="{FF2B5EF4-FFF2-40B4-BE49-F238E27FC236}">
                <a16:creationId xmlns:a16="http://schemas.microsoft.com/office/drawing/2014/main" id="{7C4930B4-49AF-9B30-7DE8-6161F0C2474F}"/>
              </a:ext>
            </a:extLst>
          </p:cNvPr>
          <p:cNvSpPr txBox="1"/>
          <p:nvPr/>
        </p:nvSpPr>
        <p:spPr>
          <a:xfrm>
            <a:off x="295523" y="6561150"/>
            <a:ext cx="517497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700 – SALES DECK</a:t>
            </a:r>
          </a:p>
        </p:txBody>
      </p:sp>
    </p:spTree>
    <p:extLst>
      <p:ext uri="{BB962C8B-B14F-4D97-AF65-F5344CB8AC3E}">
        <p14:creationId xmlns:p14="http://schemas.microsoft.com/office/powerpoint/2010/main" val="39634817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>
            <a:extLst>
              <a:ext uri="{FF2B5EF4-FFF2-40B4-BE49-F238E27FC236}">
                <a16:creationId xmlns:a16="http://schemas.microsoft.com/office/drawing/2014/main" id="{2F93A00D-2D4C-308F-3505-287320CA51E9}"/>
              </a:ext>
            </a:extLst>
          </p:cNvPr>
          <p:cNvSpPr/>
          <p:nvPr/>
        </p:nvSpPr>
        <p:spPr>
          <a:xfrm>
            <a:off x="-1" y="6389649"/>
            <a:ext cx="12192001" cy="4683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8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82194B5-B37C-A5D8-7D27-8B01EA2297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281" y="6463079"/>
            <a:ext cx="963842" cy="288045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21FC7E3-7EC3-8FC3-FEB8-EF98612EDE04}"/>
              </a:ext>
            </a:extLst>
          </p:cNvPr>
          <p:cNvSpPr txBox="1"/>
          <p:nvPr/>
        </p:nvSpPr>
        <p:spPr>
          <a:xfrm>
            <a:off x="295523" y="242139"/>
            <a:ext cx="9490303" cy="65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spc="200" dirty="0">
                <a:latin typeface="Arial Narrow" panose="020B0604020202020204" pitchFamily="34" charset="0"/>
                <a:cs typeface="Arial Narrow" panose="020B0604020202020204" pitchFamily="34" charset="0"/>
              </a:rPr>
              <a:t>A LOOK THAT WILL LAST FOREVER</a:t>
            </a:r>
          </a:p>
          <a:p>
            <a:pPr>
              <a:lnSpc>
                <a:spcPts val="2300"/>
              </a:lnSpc>
            </a:pPr>
            <a:r>
              <a:rPr lang="en-US" spc="300" dirty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CUSTOMER REVIEWS AND TEST RESULT</a:t>
            </a:r>
          </a:p>
        </p:txBody>
      </p:sp>
      <p:sp>
        <p:nvSpPr>
          <p:cNvPr id="11" name="TextBox 31">
            <a:extLst>
              <a:ext uri="{FF2B5EF4-FFF2-40B4-BE49-F238E27FC236}">
                <a16:creationId xmlns:a16="http://schemas.microsoft.com/office/drawing/2014/main" id="{6CFF6CFB-E290-DD63-0A67-219937E241C1}"/>
              </a:ext>
            </a:extLst>
          </p:cNvPr>
          <p:cNvSpPr txBox="1"/>
          <p:nvPr/>
        </p:nvSpPr>
        <p:spPr>
          <a:xfrm>
            <a:off x="295523" y="6561150"/>
            <a:ext cx="517497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700 – SALES DECK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1B2C883-C606-D5AE-3B98-D874B5D24659}"/>
              </a:ext>
            </a:extLst>
          </p:cNvPr>
          <p:cNvSpPr txBox="1"/>
          <p:nvPr/>
        </p:nvSpPr>
        <p:spPr>
          <a:xfrm>
            <a:off x="333996" y="1452888"/>
            <a:ext cx="3888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"5 of 5 stars - Great amp!</a:t>
            </a:r>
          </a:p>
          <a:p>
            <a: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I had a Yamaha amplifier before. It had a very good sound. After 15 years it just wouldn't do it anymore.</a:t>
            </a:r>
            <a:b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I was looking for a replacement just as good.</a:t>
            </a:r>
            <a:b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2000" spc="100" baseline="30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Magnat</a:t>
            </a:r>
            <a: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 then convinced me completely.</a:t>
            </a:r>
            <a:b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000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Was even a tick better than my good old Yamaha. Not quite cheap, but definitely worth the money!"</a:t>
            </a:r>
          </a:p>
          <a:p>
            <a:endParaRPr lang="en-US" sz="2000" i="1" spc="100" baseline="30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000" i="1" spc="100" baseline="30000" dirty="0">
                <a:latin typeface="Arial Narrow" panose="020B0604020202020204" pitchFamily="34" charset="0"/>
                <a:cs typeface="Arial Narrow" panose="020B0604020202020204" pitchFamily="34" charset="0"/>
              </a:rPr>
              <a:t>Source: </a:t>
            </a:r>
            <a:r>
              <a:rPr lang="en-US" sz="2000" i="1" spc="100" baseline="30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amazon.de</a:t>
            </a:r>
            <a:endParaRPr lang="en-US" sz="2000" i="1" spc="100" baseline="30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776B1E3-E6A1-546F-8878-50A1E93B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7626" y="4694032"/>
            <a:ext cx="2628897" cy="123443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B19C2DD-AC50-34CB-C499-8A0626A5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58670" y="4694033"/>
            <a:ext cx="1971674" cy="1234440"/>
          </a:xfrm>
          <a:prstGeom prst="rect">
            <a:avLst/>
          </a:prstGeom>
        </p:spPr>
      </p:pic>
      <p:pic>
        <p:nvPicPr>
          <p:cNvPr id="15" name="Picture 29">
            <a:extLst>
              <a:ext uri="{FF2B5EF4-FFF2-40B4-BE49-F238E27FC236}">
                <a16:creationId xmlns:a16="http://schemas.microsoft.com/office/drawing/2014/main" id="{A90534FD-346C-6F58-74CA-CD1B74939B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1113" y="1042194"/>
            <a:ext cx="6463077" cy="43786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CFB4D73-3DD7-2938-175F-3F059C6C92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5676" y="2252371"/>
            <a:ext cx="7620000" cy="41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7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AC9983-7AD5-42DC-8814-65A32F27D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4066162"/>
            <a:ext cx="2274165" cy="12921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D5D398-6F46-4B87-815D-316D36B7C7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1148156" cy="685799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81EC89C-DF28-8B47-8759-7E34ED579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798" y="204281"/>
            <a:ext cx="1426759" cy="1087054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9DD35E4-4933-EE0F-042A-C15822220246}"/>
              </a:ext>
            </a:extLst>
          </p:cNvPr>
          <p:cNvSpPr txBox="1"/>
          <p:nvPr/>
        </p:nvSpPr>
        <p:spPr>
          <a:xfrm>
            <a:off x="280134" y="242139"/>
            <a:ext cx="8753718" cy="654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BLUETOOTH 5</a:t>
            </a:r>
          </a:p>
          <a:p>
            <a:pPr>
              <a:lnSpc>
                <a:spcPts val="2300"/>
              </a:lnSpc>
            </a:pPr>
            <a:r>
              <a:rPr lang="en-US" sz="16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HIGHER TRANSMISSION RATE AND RANGE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8CAAD0-D179-7157-555C-CDBE4372034E}"/>
              </a:ext>
            </a:extLst>
          </p:cNvPr>
          <p:cNvSpPr txBox="1"/>
          <p:nvPr/>
        </p:nvSpPr>
        <p:spPr>
          <a:xfrm>
            <a:off x="280134" y="1065766"/>
            <a:ext cx="7172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Whether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you're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watching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movies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gaming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or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using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any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streaming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service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you'll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able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to</a:t>
            </a:r>
            <a:b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enjoy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right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sound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best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possible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quality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because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the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MA 700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has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Bluetooth 5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with</a:t>
            </a:r>
            <a:b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Qualcomm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aptX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on </a:t>
            </a:r>
            <a:r>
              <a:rPr lang="de-DE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board</a:t>
            </a:r>
            <a:r>
              <a:rPr lang="de-DE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798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6">
            <a:extLst>
              <a:ext uri="{FF2B5EF4-FFF2-40B4-BE49-F238E27FC236}">
                <a16:creationId xmlns:a16="http://schemas.microsoft.com/office/drawing/2014/main" id="{BE3AE743-8CC2-CA4F-967C-E798D2D2A33C}"/>
              </a:ext>
            </a:extLst>
          </p:cNvPr>
          <p:cNvSpPr/>
          <p:nvPr/>
        </p:nvSpPr>
        <p:spPr>
          <a:xfrm>
            <a:off x="-1" y="6389649"/>
            <a:ext cx="12192001" cy="4683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8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C7D5BA-2EEA-A741-9CC8-B230A7D88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281" y="6463079"/>
            <a:ext cx="963842" cy="288045"/>
          </a:xfrm>
          <a:prstGeom prst="rect">
            <a:avLst/>
          </a:prstGeom>
          <a:effectLst>
            <a:outerShdw blurRad="25400" dist="12700" dir="2700000" algn="tl" rotWithShape="0">
              <a:prstClr val="black"/>
            </a:outerShdw>
          </a:effectLst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D46AC11-B914-891D-F260-E66E7DBAC616}"/>
              </a:ext>
            </a:extLst>
          </p:cNvPr>
          <p:cNvCxnSpPr/>
          <p:nvPr/>
        </p:nvCxnSpPr>
        <p:spPr>
          <a:xfrm>
            <a:off x="234710" y="2775172"/>
            <a:ext cx="11690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42EED64-FD48-90FD-5452-37816E54C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20915"/>
              </p:ext>
            </p:extLst>
          </p:nvPr>
        </p:nvGraphicFramePr>
        <p:xfrm>
          <a:off x="445725" y="2989257"/>
          <a:ext cx="2265503" cy="27525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265503">
                  <a:extLst>
                    <a:ext uri="{9D8B030D-6E8A-4147-A177-3AD203B41FA5}">
                      <a16:colId xmlns:a16="http://schemas.microsoft.com/office/drawing/2014/main" val="27020099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AMPLIFIER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024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OUTPUT POWER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Nominal power: 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20 Hz – 20 kHz, THD &lt; 1.0%, 4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Ω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     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x   70 W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20 Hz – 20 kHz, THD &lt; 1.0%, 8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Ω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     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x   50 W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Peak power: 1 kHz, 4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Ω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x 125 W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42953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FREQUENCY RESPONSE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CD/Streamer/Aux/Line              5 Hz – 100 kHz (-3,0 dB)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	         20 Hz – 20 kHz (+/-0,3 dB)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Phono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	         20 Hz – 20 kHz (+/-0,8 dB)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Subsonic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filter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	         16 Hz, 18 dB/Oktave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1162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S/N RATIO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CD/Streamer/Aux/Line             102 dB (A)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Phono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(MM)	          82 dB (A)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201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INPUT SENSITIVITY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Aux/Line	          470 mV/100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Ω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Phono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	          5 mV/47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k</a:t>
                      </a:r>
                      <a:r>
                        <a:rPr lang="el-GR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Ω</a:t>
                      </a: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448058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A6C11D3-8562-101F-FC97-750BCBFA6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43719"/>
              </p:ext>
            </p:extLst>
          </p:nvPr>
        </p:nvGraphicFramePr>
        <p:xfrm>
          <a:off x="2911041" y="3245175"/>
          <a:ext cx="2461612" cy="21364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61612">
                  <a:extLst>
                    <a:ext uri="{9D8B030D-6E8A-4147-A177-3AD203B41FA5}">
                      <a16:colId xmlns:a16="http://schemas.microsoft.com/office/drawing/2014/main" val="27020099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DIGITAL INPUTS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HDMI Ver. 1.4 (PCM)</a:t>
                      </a: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optical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Toslink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™)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coaxial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(Cinch)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Supported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sampling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frequencies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: 44.1/48/88.2/96/176.4/192 kHz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Supported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bit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depths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: 16/24 Bit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024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OUTPUTS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Headphone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output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6.3mm socket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Subwoofer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output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(RCH)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Stereo REC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output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with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fixed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level</a:t>
                      </a: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42953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BLUETOOTH</a:t>
                      </a:r>
                      <a:r>
                        <a:rPr lang="de-DE" sz="800" b="1" u="none" strike="noStrike" baseline="30000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®</a:t>
                      </a: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INPUT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Bluetooth</a:t>
                      </a:r>
                      <a:r>
                        <a:rPr lang="de-DE" sz="800" b="0" i="0" u="none" strike="noStrike" baseline="30000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®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5.0 / Qualcomm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aptX</a:t>
                      </a:r>
                      <a:r>
                        <a:rPr lang="de-DE" sz="800" b="0" i="0" u="none" strike="noStrike" baseline="30000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®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HD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1162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HDMI</a:t>
                      </a:r>
                      <a:r>
                        <a:rPr lang="de-DE" sz="800" b="1" u="none" strike="noStrike" baseline="30000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®</a:t>
                      </a: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 INPUT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Ver. 1.4 (PCM)</a:t>
                      </a: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20135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32D6438-D1FE-6EB5-428D-A82A7318D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94860"/>
              </p:ext>
            </p:extLst>
          </p:nvPr>
        </p:nvGraphicFramePr>
        <p:xfrm>
          <a:off x="6095999" y="3245175"/>
          <a:ext cx="2461612" cy="1404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61612">
                  <a:extLst>
                    <a:ext uri="{9D8B030D-6E8A-4147-A177-3AD203B41FA5}">
                      <a16:colId xmlns:a16="http://schemas.microsoft.com/office/drawing/2014/main" val="27020099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PREAMPLIFIER FITTED WITH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 x ECC 81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5024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OPERATING FREQUENCY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2402 - 2480 MHz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42953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MAX. ERMITTED POWER ACCOURDING TO EN 62479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1.02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dBm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4494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MAX. POWER CONSUMPTION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Maximum: 300 W, Standby: &lt; 0,5 W</a:t>
                      </a: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2603241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B2D8890-4433-2E0C-8C1F-C4933DAB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661238"/>
              </p:ext>
            </p:extLst>
          </p:nvPr>
        </p:nvGraphicFramePr>
        <p:xfrm>
          <a:off x="9105867" y="3245175"/>
          <a:ext cx="3086133" cy="22272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86133">
                  <a:extLst>
                    <a:ext uri="{9D8B030D-6E8A-4147-A177-3AD203B41FA5}">
                      <a16:colId xmlns:a16="http://schemas.microsoft.com/office/drawing/2014/main" val="27020099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AVAILABLE COLORS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Black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1162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DIMENSIONS (</a:t>
                      </a:r>
                      <a:r>
                        <a:rPr lang="de-DE" sz="800" b="1" u="none" strike="noStrike" dirty="0" err="1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WxHxD</a:t>
                      </a: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Main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unit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: 433 x 116 x 300 mm 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Incl. Controls and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connectors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: 433 x 116 x 345 mm 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Remote </a:t>
                      </a:r>
                      <a:r>
                        <a:rPr lang="de-DE" sz="800" b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control</a:t>
                      </a:r>
                      <a:r>
                        <a:rPr lang="de-DE" sz="800" b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: 45 x 175 x 20 mm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0201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WEIGHT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7.4 kg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4494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SCOPE OF DELIVERY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MA 700, Remote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control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incl.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batteries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Power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cord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Instruction</a:t>
                      </a: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manual</a:t>
                      </a: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47281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1" i="0" u="none" strike="noStrike" dirty="0">
                          <a:solidFill>
                            <a:schemeClr val="accent1"/>
                          </a:solidFill>
                          <a:effectLst/>
                          <a:latin typeface="Arial Narrow" panose="020B0606020202030204" pitchFamily="34" charset="0"/>
                        </a:rPr>
                        <a:t>ART.NO. / EAN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696969"/>
                          </a:solidFill>
                          <a:effectLst/>
                          <a:latin typeface="Arial Narrow" panose="020B0606020202030204" pitchFamily="34" charset="0"/>
                        </a:rPr>
                        <a:t>D 149575 / 4018843495750</a:t>
                      </a:r>
                    </a:p>
                    <a:p>
                      <a:pPr lvl="0" algn="l" rtl="0" fontAlgn="t">
                        <a:lnSpc>
                          <a:spcPct val="100000"/>
                        </a:lnSpc>
                      </a:pPr>
                      <a:endParaRPr lang="de-DE" sz="800" b="0" i="0" u="none" strike="noStrike" dirty="0">
                        <a:solidFill>
                          <a:srgbClr val="696969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40" marR="6540" marT="65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781347"/>
                  </a:ext>
                </a:extLst>
              </a:tr>
            </a:tbl>
          </a:graphicData>
        </a:graphic>
      </p:graphicFrame>
      <p:sp>
        <p:nvSpPr>
          <p:cNvPr id="2" name="TextBox 31">
            <a:extLst>
              <a:ext uri="{FF2B5EF4-FFF2-40B4-BE49-F238E27FC236}">
                <a16:creationId xmlns:a16="http://schemas.microsoft.com/office/drawing/2014/main" id="{B78546E2-652D-D0B9-CE71-818EA63DE60C}"/>
              </a:ext>
            </a:extLst>
          </p:cNvPr>
          <p:cNvSpPr txBox="1"/>
          <p:nvPr/>
        </p:nvSpPr>
        <p:spPr>
          <a:xfrm>
            <a:off x="295523" y="6561150"/>
            <a:ext cx="5174975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 700 – SALES DECK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096D710-F4CC-C9D7-C406-8171E068F4D2}"/>
              </a:ext>
            </a:extLst>
          </p:cNvPr>
          <p:cNvSpPr txBox="1"/>
          <p:nvPr/>
        </p:nvSpPr>
        <p:spPr>
          <a:xfrm>
            <a:off x="318051" y="196945"/>
            <a:ext cx="676084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 700</a:t>
            </a:r>
          </a:p>
        </p:txBody>
      </p:sp>
      <p:pic>
        <p:nvPicPr>
          <p:cNvPr id="9" name="Grafik 8" descr="Ein Bild, das Text, Fern, Bedienung, Controller enthält.&#10;&#10;Automatisch generierte Beschreibung">
            <a:extLst>
              <a:ext uri="{FF2B5EF4-FFF2-40B4-BE49-F238E27FC236}">
                <a16:creationId xmlns:a16="http://schemas.microsoft.com/office/drawing/2014/main" id="{BD570760-EF81-CED3-CD61-197F81CA69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55" y="1463075"/>
            <a:ext cx="2295688" cy="22956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A31B73A-B291-D4A4-18A3-391ADAE69C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2596" y="-909443"/>
            <a:ext cx="7435821" cy="36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6181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3737E3-9090-C04C-B4D6-F482C22874F3}"/>
              </a:ext>
            </a:extLst>
          </p:cNvPr>
          <p:cNvSpPr txBox="1"/>
          <p:nvPr/>
        </p:nvSpPr>
        <p:spPr>
          <a:xfrm>
            <a:off x="0" y="2767280"/>
            <a:ext cx="1219199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  <p:pic>
        <p:nvPicPr>
          <p:cNvPr id="11" name="Picture 8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079DB8-5BA7-B944-8093-B377BDFA4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21" y="446545"/>
            <a:ext cx="2094957" cy="6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57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7">
      <a:dk1>
        <a:srgbClr val="202020"/>
      </a:dk1>
      <a:lt1>
        <a:srgbClr val="FFFFFF"/>
      </a:lt1>
      <a:dk2>
        <a:srgbClr val="141414"/>
      </a:dk2>
      <a:lt2>
        <a:srgbClr val="D2D2D2"/>
      </a:lt2>
      <a:accent1>
        <a:srgbClr val="929292"/>
      </a:accent1>
      <a:accent2>
        <a:srgbClr val="414141"/>
      </a:accent2>
      <a:accent3>
        <a:srgbClr val="D5D5D5"/>
      </a:accent3>
      <a:accent4>
        <a:srgbClr val="424242"/>
      </a:accent4>
      <a:accent5>
        <a:srgbClr val="929292"/>
      </a:accent5>
      <a:accent6>
        <a:srgbClr val="EAEAEA"/>
      </a:accent6>
      <a:hlink>
        <a:srgbClr val="0432FF"/>
      </a:hlink>
      <a:folHlink>
        <a:srgbClr val="009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Breitbild</PresentationFormat>
  <Paragraphs>104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Source Sans Pro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Magnat Präsentationsvorlage</dc:title>
  <dc:subject/>
  <dc:creator>LAURIEN</dc:creator>
  <cp:keywords/>
  <dc:description/>
  <cp:lastModifiedBy>Nic Koenig</cp:lastModifiedBy>
  <cp:revision>389</cp:revision>
  <dcterms:created xsi:type="dcterms:W3CDTF">2020-03-09T14:21:21Z</dcterms:created>
  <dcterms:modified xsi:type="dcterms:W3CDTF">2022-12-20T09:12:39Z</dcterms:modified>
  <cp:category/>
</cp:coreProperties>
</file>